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2"/>
  </p:notesMasterIdLst>
  <p:sldIdLst>
    <p:sldId id="314" r:id="rId3"/>
    <p:sldId id="320" r:id="rId4"/>
    <p:sldId id="288" r:id="rId5"/>
    <p:sldId id="289" r:id="rId6"/>
    <p:sldId id="330" r:id="rId7"/>
    <p:sldId id="290" r:id="rId8"/>
    <p:sldId id="291" r:id="rId9"/>
    <p:sldId id="293" r:id="rId10"/>
    <p:sldId id="310" r:id="rId11"/>
    <p:sldId id="311" r:id="rId12"/>
    <p:sldId id="319" r:id="rId13"/>
    <p:sldId id="323" r:id="rId14"/>
    <p:sldId id="315" r:id="rId15"/>
    <p:sldId id="328" r:id="rId16"/>
    <p:sldId id="304" r:id="rId17"/>
    <p:sldId id="329" r:id="rId18"/>
    <p:sldId id="331" r:id="rId19"/>
    <p:sldId id="332" r:id="rId20"/>
    <p:sldId id="33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FF33"/>
    <a:srgbClr val="0000FF"/>
    <a:srgbClr val="9966FF"/>
    <a:srgbClr val="FFFFFF"/>
    <a:srgbClr val="FF3399"/>
    <a:srgbClr val="1DA755"/>
    <a:srgbClr val="3366FF"/>
    <a:srgbClr val="A5002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2011&#1072;&#1085;&#1072;&#1083;&#1080;&#1079;%20&#1044;&#1044;&#1044;&#1058;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5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5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91;&#1096;&#1072;&#1082;&#1086;&#1074;&#1072;%20&#1082;&#1086;&#1084;&#1087;\&#1058;&#1072;&#1090;&#1100;&#1103;&#1085;&#1072;\&#1044;&#1080;&#1072;&#1075;&#1088;&#1072;&#1084;&#1084;&#1099;\&#1044;&#1044;&#1044;&#1058;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200" b="1" i="0" baseline="0">
                <a:effectLst/>
              </a:rPr>
              <a:t>Ситуация по ДДТТ в Ангарском городском округе </a:t>
            </a:r>
          </a:p>
          <a:p>
            <a:pPr algn="ctr">
              <a:defRPr/>
            </a:pPr>
            <a:r>
              <a:rPr lang="ru-RU" sz="1200" b="1" i="0" baseline="0">
                <a:effectLst/>
              </a:rPr>
              <a:t>за 8 месяцев 2017-2018 г.г.</a:t>
            </a:r>
            <a:endParaRPr lang="ru-RU" sz="120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PowerPoint]Лист3'!$B$2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74074074074073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32E-3"/>
                  <c:y val="0.15277777777777779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PowerPoint]Лист3'!$A$3:$A$4</c:f>
              <c:strCache>
                <c:ptCount val="2"/>
                <c:pt idx="0">
                  <c:v>кол-во ДТП</c:v>
                </c:pt>
                <c:pt idx="1">
                  <c:v>получили травмы</c:v>
                </c:pt>
              </c:strCache>
            </c:strRef>
          </c:cat>
          <c:val>
            <c:numRef>
              <c:f>'[Диаграмма в Microsoft PowerPoint]Лист3'!$B$3:$B$4</c:f>
              <c:numCache>
                <c:formatCode>General</c:formatCode>
                <c:ptCount val="2"/>
                <c:pt idx="0">
                  <c:v>26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PowerPoint]Лист3'!$C$2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666666666666666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8798E-3"/>
                  <c:y val="0.1250000000000000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PowerPoint]Лист3'!$A$3:$A$4</c:f>
              <c:strCache>
                <c:ptCount val="2"/>
                <c:pt idx="0">
                  <c:v>кол-во ДТП</c:v>
                </c:pt>
                <c:pt idx="1">
                  <c:v>получили травмы</c:v>
                </c:pt>
              </c:strCache>
            </c:strRef>
          </c:cat>
          <c:val>
            <c:numRef>
              <c:f>'[Диаграмма в Microsoft PowerPoint]Лист3'!$C$3:$C$4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766080"/>
        <c:axId val="122767616"/>
        <c:axId val="0"/>
      </c:bar3DChart>
      <c:catAx>
        <c:axId val="1227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2767616"/>
        <c:crosses val="autoZero"/>
        <c:auto val="1"/>
        <c:lblAlgn val="ctr"/>
        <c:lblOffset val="100"/>
        <c:noMultiLvlLbl val="0"/>
      </c:catAx>
      <c:valAx>
        <c:axId val="12276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766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7314201933939372"/>
                  <c:y val="4.536307961504812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967020664847734E-2"/>
                  <c:y val="6.90850102070574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2 в Microsoft PowerPoint]Лист4'!$A$36:$A$38</c:f>
              <c:strCache>
                <c:ptCount val="3"/>
                <c:pt idx="0">
                  <c:v>один</c:v>
                </c:pt>
                <c:pt idx="1">
                  <c:v>с законными представителями</c:v>
                </c:pt>
                <c:pt idx="2">
                  <c:v>со сверстниками</c:v>
                </c:pt>
              </c:strCache>
            </c:strRef>
          </c:cat>
          <c:val>
            <c:numRef>
              <c:f>'[Диаграмма 2 в Microsoft PowerPoint]Лист4'!$B$36:$B$38</c:f>
              <c:numCache>
                <c:formatCode>General</c:formatCode>
                <c:ptCount val="3"/>
                <c:pt idx="0">
                  <c:v>9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Категории участников</a:t>
            </a:r>
          </a:p>
        </c:rich>
      </c:tx>
      <c:layout/>
      <c:overlay val="0"/>
    </c:title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677165354330708E-2"/>
                  <c:y val="0.109906818596159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297615923009613"/>
                  <c:y val="9.1561623819305347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3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853674540682409E-2"/>
                  <c:y val="-0.164884795687454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Лист3!$A$133:$A$138</c:f>
              <c:strCache>
                <c:ptCount val="5"/>
                <c:pt idx="1">
                  <c:v>пешеход</c:v>
                </c:pt>
                <c:pt idx="2">
                  <c:v>пассажир  л/а</c:v>
                </c:pt>
                <c:pt idx="3">
                  <c:v>велосипедист</c:v>
                </c:pt>
                <c:pt idx="4">
                  <c:v>водитель мотоцикла, мопеда</c:v>
                </c:pt>
              </c:strCache>
            </c:strRef>
          </c:cat>
          <c:val>
            <c:numRef>
              <c:f>Лист3!$B$133:$B$138</c:f>
              <c:numCache>
                <c:formatCode>General</c:formatCode>
                <c:ptCount val="6"/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delete val="1"/>
      </c:legendEntry>
      <c:legendEntry>
        <c:idx val="5"/>
        <c:delete val="1"/>
      </c:legendEntry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Виновник ДТП</a:t>
            </a:r>
          </a:p>
        </c:rich>
      </c:tx>
      <c:layout/>
      <c:overlay val="0"/>
    </c:title>
    <c:autoTitleDeleted val="0"/>
    <c:view3D>
      <c:rotX val="30"/>
      <c:rotY val="1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530326695726617E-2"/>
          <c:y val="0.16385231830991531"/>
          <c:w val="0.97146967330427336"/>
          <c:h val="0.6656173691493241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0.17340419947506561"/>
                  <c:y val="-0.120172790901137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30708661417322"/>
                  <c:y val="4.64530475357246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Лист3!$A$152:$A$155</c:f>
              <c:strCache>
                <c:ptCount val="4"/>
                <c:pt idx="0">
                  <c:v>ребенок</c:v>
                </c:pt>
                <c:pt idx="1">
                  <c:v>водители л/а</c:v>
                </c:pt>
                <c:pt idx="2">
                  <c:v>законный представитель</c:v>
                </c:pt>
                <c:pt idx="3">
                  <c:v>водитель  мотицикла</c:v>
                </c:pt>
              </c:strCache>
            </c:strRef>
          </c:cat>
          <c:val>
            <c:numRef>
              <c:f>Лист3!$B$152:$B$155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PowerPoint]Лист3'!$A$27</c:f>
              <c:strCache>
                <c:ptCount val="1"/>
                <c:pt idx="0">
                  <c:v>кол-во ДТП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PowerPoint]Лист3'!$B$26:$I$26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'[Диаграмма в Microsoft PowerPoint]Лист3'!$B$27:$I$27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PowerPoint]Лист3'!$A$28</c:f>
              <c:strCache>
                <c:ptCount val="1"/>
                <c:pt idx="0">
                  <c:v>получили травмы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PowerPoint]Лист3'!$B$26:$I$26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'[Диаграмма в Microsoft PowerPoint]Лист3'!$B$28:$I$28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982592"/>
        <c:axId val="179290496"/>
        <c:axId val="0"/>
      </c:bar3DChart>
      <c:catAx>
        <c:axId val="14798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290496"/>
        <c:crosses val="autoZero"/>
        <c:auto val="1"/>
        <c:lblAlgn val="ctr"/>
        <c:lblOffset val="100"/>
        <c:noMultiLvlLbl val="0"/>
      </c:catAx>
      <c:valAx>
        <c:axId val="17929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82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effectLst>
              <a:innerShdw blurRad="63500" dist="50800" dir="16200000">
                <a:srgbClr val="990033">
                  <a:alpha val="50000"/>
                </a:srgb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9999">
                  <a:lumMod val="60000"/>
                  <a:lumOff val="40000"/>
                </a:srgbClr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66FF33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FF3399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9966FF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effectLst>
                <a:innerShdw blurRad="63500" dist="50800" dir="16200000">
                  <a:srgbClr val="990033">
                    <a:alpha val="50000"/>
                  </a:srgbClr>
                </a:innerShdw>
              </a:effectLst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Лист4!$A$3:$A$15</c:f>
              <c:strCache>
                <c:ptCount val="13"/>
                <c:pt idx="0">
                  <c:v>3 года</c:v>
                </c:pt>
                <c:pt idx="1">
                  <c:v>4 года</c:v>
                </c:pt>
                <c:pt idx="2">
                  <c:v>5 лет</c:v>
                </c:pt>
                <c:pt idx="3">
                  <c:v>6 лет</c:v>
                </c:pt>
                <c:pt idx="4">
                  <c:v>7 лет</c:v>
                </c:pt>
                <c:pt idx="5">
                  <c:v>8 лет</c:v>
                </c:pt>
                <c:pt idx="6">
                  <c:v>9 лет</c:v>
                </c:pt>
                <c:pt idx="7">
                  <c:v>11 лет</c:v>
                </c:pt>
                <c:pt idx="8">
                  <c:v>12 лет</c:v>
                </c:pt>
                <c:pt idx="9">
                  <c:v>13 лет</c:v>
                </c:pt>
                <c:pt idx="10">
                  <c:v>14 лет</c:v>
                </c:pt>
                <c:pt idx="11">
                  <c:v>15 лет</c:v>
                </c:pt>
                <c:pt idx="12">
                  <c:v>16 лет</c:v>
                </c:pt>
              </c:strCache>
            </c:strRef>
          </c:cat>
          <c:val>
            <c:numRef>
              <c:f>Лист4!$B$3:$B$15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003392"/>
        <c:axId val="33026816"/>
      </c:barChart>
      <c:catAx>
        <c:axId val="3300339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rgbClr val="FFFFFF"/>
          </a:solidFill>
          <a:ln w="44450">
            <a:solidFill>
              <a:srgbClr val="FFFFFF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ru-RU"/>
          </a:p>
        </c:txPr>
        <c:crossAx val="33026816"/>
        <c:crosses val="autoZero"/>
        <c:auto val="1"/>
        <c:lblAlgn val="ctr"/>
        <c:lblOffset val="100"/>
        <c:noMultiLvlLbl val="0"/>
      </c:catAx>
      <c:valAx>
        <c:axId val="330268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2000" dirty="0">
                    <a:solidFill>
                      <a:srgbClr val="FFFFFF"/>
                    </a:solidFill>
                  </a:rPr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00339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8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1476397906084086"/>
          <c:y val="0.76211422767086145"/>
          <c:w val="0.37682730347894233"/>
          <c:h val="9.3346264389424227E-2"/>
        </c:manualLayout>
      </c:layout>
      <c:overlay val="0"/>
    </c:legend>
    <c:plotVisOnly val="1"/>
    <c:dispBlanksAs val="zero"/>
    <c:showDLblsOverMax val="0"/>
  </c:chart>
  <c:spPr>
    <a:noFill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66FF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2 в Microsoft PowerPoint]Лист3'!$A$39:$A$44</c:f>
              <c:strCache>
                <c:ptCount val="6"/>
                <c:pt idx="0">
                  <c:v>9.00-12.00</c:v>
                </c:pt>
                <c:pt idx="1">
                  <c:v>12.00-14.00</c:v>
                </c:pt>
                <c:pt idx="2">
                  <c:v>14.00-16.00</c:v>
                </c:pt>
                <c:pt idx="3">
                  <c:v>16.00-18.00</c:v>
                </c:pt>
                <c:pt idx="4">
                  <c:v>18.00-20.00</c:v>
                </c:pt>
                <c:pt idx="5">
                  <c:v>20.00-22.00</c:v>
                </c:pt>
              </c:strCache>
            </c:strRef>
          </c:cat>
          <c:val>
            <c:numRef>
              <c:f>'[Диаграмма 2 в Microsoft PowerPoint]Лист3'!$B$39:$B$44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859712"/>
        <c:axId val="213918848"/>
        <c:axId val="0"/>
      </c:bar3DChart>
      <c:catAx>
        <c:axId val="21385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13918848"/>
        <c:crosses val="autoZero"/>
        <c:auto val="1"/>
        <c:lblAlgn val="ctr"/>
        <c:lblOffset val="100"/>
        <c:noMultiLvlLbl val="0"/>
      </c:catAx>
      <c:valAx>
        <c:axId val="213918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 smtClean="0"/>
                  <a:t>Количество</a:t>
                </a:r>
                <a:r>
                  <a:rPr lang="ru-RU" sz="1600" baseline="0" dirty="0" smtClean="0"/>
                  <a:t> ДТП</a:t>
                </a:r>
                <a:endParaRPr lang="ru-RU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85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947059522122063"/>
          <c:w val="0.92539210534186112"/>
          <c:h val="0.72054972819112051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26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4866992869258342"/>
                  <c:y val="0.146734654003961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Лист3!$A$52:$A$53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Лист3!$B$52:$B$53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07C0-0974-4E96-BE9E-C4B96D915C0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8B9F-4B08-4505-96C1-86D6FF743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8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8B9F-4B08-4505-96C1-86D6FF7437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83FC4-2598-460E-AD36-6735ED147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6361-7072-4AF8-A8A7-6842F681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2C0F-EB19-446C-9139-E12BA43F9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52CE-3073-4AA5-BCC6-829C2E11E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US" sz="2800" b="1" smtClean="0">
                  <a:solidFill>
                    <a:srgbClr val="000798"/>
                  </a:solidFill>
                  <a:latin typeface="Arial" charset="0"/>
                  <a:cs typeface="Arial" charset="0"/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77310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EDF8E3-BDD1-45E2-9BCD-5FB8FD39B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442671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59D072-1E1B-4203-9AAF-FE37F40EE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225138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B56179-7CCA-4B29-8E7E-44B9A008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597136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8D78D-6B3B-4E41-897E-F7E5324C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532426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C924C2-0A9B-4E6E-95B1-A22C370F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532078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E9F322-05C1-4CD4-B65B-878B67C1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83777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7092-8B07-4292-9205-4BBBA3E5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249EAA-5B0B-44B6-96F9-48D4DF756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878405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19DCCA-7431-437B-82E7-ECC6627D6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315675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EC24E0-E521-4E1E-B588-FAF73C76C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232954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C3FD0-D779-4071-841A-AA463721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890837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8B9E7A-F1D7-4F20-B68A-A9ED44A6D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360641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448B-90A7-45DB-A913-7BF729AE5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5AEC-C404-4F1C-97D2-19FA0AE29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C1EF3-19C1-4B5A-AC32-E17E1B385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341B-21AD-43A5-9E03-FBEE9600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1496-5EDF-4868-91FC-DEB94BF61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6FF9-73F7-49D9-8A2B-84728337C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59C3-5B73-48BE-828E-CE6D1F4C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59B48D3-B71B-4CE3-921B-837B77EB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EA6868-9204-495E-8EC8-66C4D58CB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5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9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449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chart" Target="../charts/chart6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8135937" cy="576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Ситуация по детскому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дорожно-транспортному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травматизму  на территории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Ангарского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городского округа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 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8 месяцев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2018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года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3" name="AutoShape 55"/>
          <p:cNvSpPr>
            <a:spLocks noChangeArrowheads="1"/>
          </p:cNvSpPr>
          <p:nvPr/>
        </p:nvSpPr>
        <p:spPr bwMode="auto">
          <a:xfrm>
            <a:off x="179388" y="1604710"/>
            <a:ext cx="8712200" cy="2472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684213" y="116632"/>
            <a:ext cx="7848600" cy="792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 по вине детей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dirty="0" smtClean="0"/>
          </a:p>
        </p:txBody>
      </p:sp>
      <p:sp>
        <p:nvSpPr>
          <p:cNvPr id="191537" name="AutoShape 49"/>
          <p:cNvSpPr>
            <a:spLocks noChangeArrowheads="1"/>
          </p:cNvSpPr>
          <p:nvPr/>
        </p:nvSpPr>
        <p:spPr bwMode="auto">
          <a:xfrm>
            <a:off x="683568" y="908720"/>
            <a:ext cx="7848600" cy="6093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ru-RU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ru-RU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выполнение ПДД пешеходами:</a:t>
            </a:r>
          </a:p>
          <a:p>
            <a:pPr marL="342900" indent="-342900">
              <a:defRPr/>
            </a:pPr>
            <a:endParaRPr lang="ru-RU" sz="3200" dirty="0"/>
          </a:p>
        </p:txBody>
      </p:sp>
      <p:sp>
        <p:nvSpPr>
          <p:cNvPr id="13318" name="AutoShape 50"/>
          <p:cNvSpPr>
            <a:spLocks noChangeArrowheads="1"/>
          </p:cNvSpPr>
          <p:nvPr/>
        </p:nvSpPr>
        <p:spPr bwMode="auto">
          <a:xfrm>
            <a:off x="431830" y="1814613"/>
            <a:ext cx="853281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Переход через проезжую часть в неустановленном месте-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2</a:t>
            </a:r>
            <a:endParaRPr lang="ru-RU" sz="1600" b="1" dirty="0">
              <a:solidFill>
                <a:schemeClr val="bg2"/>
              </a:solidFill>
            </a:endParaRPr>
          </a:p>
          <a:p>
            <a:endParaRPr lang="ru-RU" sz="2000" b="1" dirty="0"/>
          </a:p>
        </p:txBody>
      </p:sp>
      <p:sp>
        <p:nvSpPr>
          <p:cNvPr id="191540" name="AutoShape 52"/>
          <p:cNvSpPr>
            <a:spLocks noChangeArrowheads="1"/>
          </p:cNvSpPr>
          <p:nvPr/>
        </p:nvSpPr>
        <p:spPr bwMode="auto">
          <a:xfrm>
            <a:off x="395318" y="2684606"/>
            <a:ext cx="8569325" cy="8703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Неожиданный </a:t>
            </a:r>
            <a:r>
              <a:rPr lang="ru-RU" sz="2000" b="1" dirty="0">
                <a:solidFill>
                  <a:schemeClr val="bg2"/>
                </a:solidFill>
              </a:rPr>
              <a:t>выход на проезжую </a:t>
            </a:r>
            <a:r>
              <a:rPr lang="ru-RU" sz="2000" b="1" dirty="0" smtClean="0">
                <a:solidFill>
                  <a:schemeClr val="bg2"/>
                </a:solidFill>
              </a:rPr>
              <a:t>часть</a:t>
            </a:r>
            <a:r>
              <a:rPr lang="ru-RU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000250" y="5955722"/>
            <a:ext cx="4357688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2" name="Picture 12" descr="TN002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3803"/>
            <a:ext cx="3635896" cy="16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3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030" y="5259387"/>
            <a:ext cx="701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Мои документы разное\Мои рисунки\ЮИД\к шопу конструктор по ПДД\Конструктор\Светофор\стол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0169" y="3494738"/>
            <a:ext cx="270411" cy="13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Мои документы разное\Мои рисунки\ЮИД\к шопу конструктор по ПДД\Конструктор\Светофор\Правый ракурс\Нам-К-прав-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69" y="3089731"/>
            <a:ext cx="426387" cy="7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Мои документы разное\Мои рисунки\ЮИД\к шопу конструктор по ПДД\Конструктор\Люди\Девочка Мальчик\Девочка-Бежит-(налево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80" y="5655468"/>
            <a:ext cx="851097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Мои документы разное\Мои рисунки\ЮИД\к шопу конструктор по ПДД\Конструктор\Транспорт\груз и спец\пожарная_налев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04" y="4224984"/>
            <a:ext cx="2822224" cy="21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6779" y="5003803"/>
            <a:ext cx="1460127" cy="10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03848" y="5797645"/>
            <a:ext cx="5770148" cy="94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179388" y="6669088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/>
              <a:t>ZEBRA</a:t>
            </a:r>
            <a:endParaRPr lang="ru-RU" sz="800" dirty="0"/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419292" y="1268760"/>
            <a:ext cx="7993062" cy="8282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23850" y="188640"/>
            <a:ext cx="864076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Невыполнение ПДД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велосипедистами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51520" y="1268760"/>
            <a:ext cx="8066088" cy="6694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1600" b="1" dirty="0">
                <a:solidFill>
                  <a:schemeClr val="bg2"/>
                </a:solidFill>
              </a:rPr>
              <a:t>Неподчинение </a:t>
            </a:r>
            <a:r>
              <a:rPr lang="ru-RU" sz="1600" b="1" dirty="0" smtClean="0">
                <a:solidFill>
                  <a:schemeClr val="bg2"/>
                </a:solidFill>
              </a:rPr>
              <a:t>требованиям </a:t>
            </a:r>
            <a:r>
              <a:rPr lang="ru-RU" sz="1600" b="1" dirty="0">
                <a:solidFill>
                  <a:schemeClr val="bg2"/>
                </a:solidFill>
              </a:rPr>
              <a:t>дорожных знаков и </a:t>
            </a:r>
            <a:r>
              <a:rPr lang="ru-RU" sz="1600" b="1" dirty="0" smtClean="0">
                <a:solidFill>
                  <a:schemeClr val="bg2"/>
                </a:solidFill>
              </a:rPr>
              <a:t>разметки </a:t>
            </a:r>
            <a:r>
              <a:rPr lang="ru-RU" sz="1600" b="1" dirty="0" smtClean="0">
                <a:solidFill>
                  <a:schemeClr val="bg2"/>
                </a:solidFill>
              </a:rPr>
              <a:t>- </a:t>
            </a:r>
            <a:r>
              <a:rPr lang="ru-RU" b="1" dirty="0" smtClean="0">
                <a:solidFill>
                  <a:srgbClr val="FF3300"/>
                </a:solidFill>
              </a:rPr>
              <a:t>2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pic>
        <p:nvPicPr>
          <p:cNvPr id="2050" name="Picture 2" descr="D:\шоп\к шопу конструктор по ПДД\Конструктор\Люди\На велосипеде и мотоцикле\мото_с_коляск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11" y="5155820"/>
            <a:ext cx="1532907" cy="16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шоп\к шопу конструктор по ПДД\Конструктор\Транспорт\легковые автомобили\легк_бавт_нале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40" y="4260846"/>
            <a:ext cx="2537153" cy="19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оп\к шопу конструктор по ПДД\Конструктор\Транспорт\пассажирский транспорт\автобус2_отк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1" y="4181906"/>
            <a:ext cx="4049677" cy="30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Мои документы разное\Мои рисунки\ЮИД\к шопу конструктор по ПДД\Конструктор\Транспорт\мото_вело\Мальчик-и-девочка_на_вел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57" y="5373456"/>
            <a:ext cx="1562543" cy="14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09600" y="53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kern="0" smtClean="0">
                <a:solidFill>
                  <a:srgbClr val="FF3300"/>
                </a:solidFill>
              </a:rPr>
              <a:t/>
            </a:r>
            <a:br>
              <a:rPr lang="ru-RU" sz="4000" b="1" kern="0" smtClean="0">
                <a:solidFill>
                  <a:srgbClr val="FF3300"/>
                </a:solidFill>
              </a:rPr>
            </a:br>
            <a:endParaRPr lang="ru-RU" sz="4000" b="1" kern="0" smtClean="0">
              <a:solidFill>
                <a:srgbClr val="FF33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95926" y="2204864"/>
            <a:ext cx="8640763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Невыполнение ПДД мотоциклами, </a:t>
            </a:r>
          </a:p>
          <a:p>
            <a:pPr lvl="0" algn="ctr"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водителями мопедов и автомобилей: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86280" y="3212977"/>
            <a:ext cx="7993062" cy="13681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1205" y="3299806"/>
            <a:ext cx="8066088" cy="6694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1600" b="1" dirty="0">
                <a:solidFill>
                  <a:schemeClr val="bg2"/>
                </a:solidFill>
              </a:rPr>
              <a:t>Управление ТС не имеющими прав управления ТС-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171205" y="3969297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Нарушение правил маневрирования-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383897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395288" y="1700808"/>
            <a:ext cx="7993062" cy="2880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7579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251520" y="454064"/>
            <a:ext cx="8640763" cy="958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способствующие ДТП:</a:t>
            </a: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40642" y="1983863"/>
            <a:ext cx="8066088" cy="5038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Не умение предвидеть развитие дорожной ситуации-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3;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40642" y="2519650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Переоценка своих возможностей-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2;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40642" y="3023706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Невнимательность 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51520" y="3500289"/>
            <a:ext cx="8066088" cy="6487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 smtClean="0">
                <a:solidFill>
                  <a:schemeClr val="bg2"/>
                </a:solidFill>
              </a:rPr>
              <a:t>Неправильные действия по указанию родителей, </a:t>
            </a:r>
            <a:r>
              <a:rPr lang="ru-RU" b="1" dirty="0" smtClean="0">
                <a:solidFill>
                  <a:schemeClr val="bg2"/>
                </a:solidFill>
              </a:rPr>
              <a:t>взрослых,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b="1" dirty="0" smtClean="0">
                <a:solidFill>
                  <a:schemeClr val="bg2"/>
                </a:solidFill>
              </a:rPr>
              <a:t>сверстников </a:t>
            </a:r>
            <a:r>
              <a:rPr lang="ru-RU" b="1" dirty="0" smtClean="0">
                <a:solidFill>
                  <a:schemeClr val="bg2"/>
                </a:solidFill>
              </a:rPr>
              <a:t>- </a:t>
            </a:r>
            <a:r>
              <a:rPr lang="ru-RU" b="1" dirty="0" smtClean="0">
                <a:solidFill>
                  <a:srgbClr val="FF3300"/>
                </a:solidFill>
              </a:rPr>
              <a:t>1;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5044039"/>
            <a:ext cx="1034224" cy="13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шоп\к шопу конструктор по ПДД\Конструктор\Люди\Дети с Родителями\Мама--Мальчик-Идут-(на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" y="4274993"/>
            <a:ext cx="189739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оп\к шопу конструктор по ПДД\Конструктор\Транспорт\груз и спец\Камаз-Налев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19" y="4278997"/>
            <a:ext cx="3404419" cy="18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шоп\к шопу конструктор по ПДД\Конструктор\Транспорт\элементы\К-с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19" y="5524534"/>
            <a:ext cx="432644" cy="4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шоп\к шопу конструктор по ПДД\Конструктор\Транспорт\мото_вело\Мальчик-и-девочка_на_вел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47" y="5197165"/>
            <a:ext cx="1651999" cy="147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7730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214313" y="981298"/>
            <a:ext cx="8712200" cy="40318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32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3200"/>
          </a:p>
        </p:txBody>
      </p:sp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714375" y="0"/>
            <a:ext cx="78486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Причины ДТП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совершенные по вине 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водителей транспортных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средств 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FF33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mtClean="0"/>
          </a:p>
        </p:txBody>
      </p:sp>
      <p:sp>
        <p:nvSpPr>
          <p:cNvPr id="16392" name="AutoShape 49"/>
          <p:cNvSpPr>
            <a:spLocks noChangeArrowheads="1"/>
          </p:cNvSpPr>
          <p:nvPr/>
        </p:nvSpPr>
        <p:spPr bwMode="auto">
          <a:xfrm>
            <a:off x="214312" y="1412776"/>
            <a:ext cx="8569325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Превышение скоростного режима– </a:t>
            </a:r>
            <a:r>
              <a:rPr lang="ru-RU" sz="2000" b="1" dirty="0" smtClean="0">
                <a:solidFill>
                  <a:srgbClr val="FF3300"/>
                </a:solidFill>
              </a:rPr>
              <a:t>2;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6" name="AutoShape 56"/>
          <p:cNvSpPr>
            <a:spLocks noChangeArrowheads="1"/>
          </p:cNvSpPr>
          <p:nvPr/>
        </p:nvSpPr>
        <p:spPr bwMode="auto">
          <a:xfrm>
            <a:off x="199880" y="2071679"/>
            <a:ext cx="8569325" cy="70924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Нарушение правил проезда </a:t>
            </a:r>
            <a:r>
              <a:rPr lang="ru-RU" sz="2000" b="1" dirty="0" smtClean="0">
                <a:solidFill>
                  <a:schemeClr val="bg2"/>
                </a:solidFill>
              </a:rPr>
              <a:t>перекрестков -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>
                <a:solidFill>
                  <a:srgbClr val="FF3300"/>
                </a:solidFill>
              </a:rPr>
              <a:t>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6398" name="Rectangle 60"/>
          <p:cNvSpPr>
            <a:spLocks noChangeArrowheads="1"/>
          </p:cNvSpPr>
          <p:nvPr/>
        </p:nvSpPr>
        <p:spPr bwMode="auto">
          <a:xfrm rot="5400000">
            <a:off x="4140200" y="6237288"/>
            <a:ext cx="115887" cy="11255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61"/>
          <p:cNvSpPr>
            <a:spLocks noChangeArrowheads="1"/>
          </p:cNvSpPr>
          <p:nvPr/>
        </p:nvSpPr>
        <p:spPr bwMode="auto">
          <a:xfrm rot="5400000">
            <a:off x="4284663" y="6164262"/>
            <a:ext cx="115888" cy="836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62"/>
          <p:cNvSpPr>
            <a:spLocks noChangeArrowheads="1"/>
          </p:cNvSpPr>
          <p:nvPr/>
        </p:nvSpPr>
        <p:spPr bwMode="auto">
          <a:xfrm rot="5400000">
            <a:off x="4284663" y="5948362"/>
            <a:ext cx="115888" cy="8366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4" name="Picture 63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128" y="5899831"/>
            <a:ext cx="554831" cy="6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57"/>
          <p:cNvSpPr>
            <a:spLocks noChangeArrowheads="1"/>
          </p:cNvSpPr>
          <p:nvPr/>
        </p:nvSpPr>
        <p:spPr bwMode="auto">
          <a:xfrm>
            <a:off x="213877" y="3393281"/>
            <a:ext cx="8569325" cy="5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Неподчинение сигналам </a:t>
            </a:r>
            <a:r>
              <a:rPr lang="ru-RU" sz="2000" b="1" dirty="0" smtClean="0">
                <a:solidFill>
                  <a:schemeClr val="bg2"/>
                </a:solidFill>
              </a:rPr>
              <a:t>светофора -</a:t>
            </a:r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9" name="AutoShape 57"/>
          <p:cNvSpPr>
            <a:spLocks noChangeArrowheads="1"/>
          </p:cNvSpPr>
          <p:nvPr/>
        </p:nvSpPr>
        <p:spPr bwMode="auto">
          <a:xfrm>
            <a:off x="214311" y="2852936"/>
            <a:ext cx="8569325" cy="4856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Нарушение правил проезда пешеходных переходов– </a:t>
            </a:r>
            <a:r>
              <a:rPr lang="ru-RU" sz="2000" b="1" dirty="0" smtClean="0">
                <a:solidFill>
                  <a:srgbClr val="FF3300"/>
                </a:solidFill>
              </a:rPr>
              <a:t>1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23" name="AutoShape 57"/>
          <p:cNvSpPr>
            <a:spLocks noChangeArrowheads="1"/>
          </p:cNvSpPr>
          <p:nvPr/>
        </p:nvSpPr>
        <p:spPr bwMode="auto">
          <a:xfrm>
            <a:off x="197596" y="4714498"/>
            <a:ext cx="8569325" cy="7514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 smtClean="0">
                <a:solidFill>
                  <a:schemeClr val="bg2"/>
                </a:solidFill>
              </a:rPr>
              <a:t>Управление в состоянии алкогольного или наркотического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опьянения – </a:t>
            </a:r>
            <a:r>
              <a:rPr lang="ru-RU" sz="2000" b="1" dirty="0" smtClean="0">
                <a:solidFill>
                  <a:srgbClr val="FF3300"/>
                </a:solidFill>
              </a:rPr>
              <a:t>2</a:t>
            </a:r>
            <a:r>
              <a:rPr lang="ru-RU" sz="2000" b="1" dirty="0" smtClean="0">
                <a:solidFill>
                  <a:srgbClr val="FF3300"/>
                </a:solidFill>
              </a:rPr>
              <a:t>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17" name="Picture 2" descr="D:\МОИ ДОКУМЕНТЫ\Мои документы разное\Мои рисунки\ЮИД\к шопу конструктор по ПДД\Конструктор\Транспорт\пассажирский транспорт\маршрутка-на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83" y="5447919"/>
            <a:ext cx="2420417" cy="18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оп\к шопу конструктор по ПДД\Конструктор\Транспорт\мото_вело\мотоциклист_шлем_нал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728089"/>
            <a:ext cx="1216565" cy="9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99880" y="3949602"/>
            <a:ext cx="8569325" cy="7648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sz="2000" b="1" dirty="0">
                <a:solidFill>
                  <a:schemeClr val="bg2"/>
                </a:solidFill>
              </a:rPr>
              <a:t>Недооценка дорожной ситуации при движении </a:t>
            </a: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во </a:t>
            </a:r>
            <a:r>
              <a:rPr lang="ru-RU" sz="2000" b="1" dirty="0">
                <a:solidFill>
                  <a:schemeClr val="bg2"/>
                </a:solidFill>
              </a:rPr>
              <a:t>внутриквартальных зонах, дворах – </a:t>
            </a:r>
            <a:r>
              <a:rPr lang="ru-RU" sz="2000" b="1" dirty="0" smtClean="0">
                <a:solidFill>
                  <a:srgbClr val="FF3300"/>
                </a:solidFill>
              </a:rPr>
              <a:t>2</a:t>
            </a:r>
            <a:r>
              <a:rPr lang="ru-RU" sz="2000" b="1" dirty="0" smtClean="0">
                <a:solidFill>
                  <a:srgbClr val="FF3300"/>
                </a:solidFill>
              </a:rPr>
              <a:t>;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AutoShape 13"/>
          <p:cNvSpPr>
            <a:spLocks noChangeArrowheads="1"/>
          </p:cNvSpPr>
          <p:nvPr/>
        </p:nvSpPr>
        <p:spPr bwMode="auto">
          <a:xfrm>
            <a:off x="611188" y="4293096"/>
            <a:ext cx="7921625" cy="17281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395288" y="908720"/>
            <a:ext cx="7993062" cy="19442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/>
            </a:r>
            <a:br>
              <a:rPr lang="ru-RU" sz="4000" b="1" smtClean="0">
                <a:solidFill>
                  <a:srgbClr val="FF3300"/>
                </a:solidFill>
              </a:rPr>
            </a:br>
            <a:endParaRPr lang="ru-RU" sz="4000" b="1" smtClean="0">
              <a:solidFill>
                <a:srgbClr val="FF3300"/>
              </a:solidFill>
            </a:endParaRPr>
          </a:p>
        </p:txBody>
      </p:sp>
      <p:pic>
        <p:nvPicPr>
          <p:cNvPr id="17414" name="Picture 5" descr="TR001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748" y="6197389"/>
            <a:ext cx="1000132" cy="68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TN002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176164"/>
            <a:ext cx="1597285" cy="7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23850" y="71415"/>
            <a:ext cx="8640763" cy="7652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способствующие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ДТП, 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водителями ТС: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40642" y="1164302"/>
            <a:ext cx="8066088" cy="5038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Не умение предвидеть развитие дорожной ситуации-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4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240642" y="1700089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Переоценка своих возможностей-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7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357188" y="4362252"/>
            <a:ext cx="8064500" cy="5789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Нахождение в состоянии алкогольного опьянения </a:t>
            </a:r>
            <a:r>
              <a:rPr lang="ru-RU" b="1" dirty="0" smtClean="0">
                <a:solidFill>
                  <a:schemeClr val="bg2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2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193547" name="AutoShape 11"/>
          <p:cNvSpPr>
            <a:spLocks noChangeArrowheads="1"/>
          </p:cNvSpPr>
          <p:nvPr/>
        </p:nvSpPr>
        <p:spPr bwMode="auto">
          <a:xfrm>
            <a:off x="404731" y="3199356"/>
            <a:ext cx="849630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Обстоятельства, отягчающие </a:t>
            </a:r>
          </a:p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последствия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ДТП:</a:t>
            </a: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357188" y="4941168"/>
            <a:ext cx="8064500" cy="5120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Оставление места ДТП-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1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pic>
        <p:nvPicPr>
          <p:cNvPr id="17423" name="Picture 2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21288"/>
            <a:ext cx="1000132" cy="75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40642" y="2204145"/>
            <a:ext cx="8066088" cy="50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Агрессивное вождение </a:t>
            </a:r>
            <a:r>
              <a:rPr lang="ru-RU" b="1" dirty="0" smtClean="0">
                <a:solidFill>
                  <a:schemeClr val="bg2"/>
                </a:solidFill>
              </a:rPr>
              <a:t>- </a:t>
            </a:r>
            <a:r>
              <a:rPr lang="ru-RU" b="1" dirty="0" smtClean="0">
                <a:solidFill>
                  <a:srgbClr val="FF3300"/>
                </a:solidFill>
              </a:rPr>
              <a:t>1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37312"/>
            <a:ext cx="488226" cy="6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59569" y="5470822"/>
            <a:ext cx="8064500" cy="5120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ru-RU" b="1" dirty="0">
                <a:solidFill>
                  <a:schemeClr val="bg2"/>
                </a:solidFill>
              </a:rPr>
              <a:t>Нарушение правил перевозки детей в салоне ТС 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00"/>
                </a:solidFill>
              </a:rPr>
              <a:t>4</a:t>
            </a:r>
            <a:endParaRPr lang="ru-RU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008134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395288" y="26977"/>
            <a:ext cx="8496300" cy="6483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МЕРЫ, НАПРАВЛЕННЫЕ НА УСТРАНЕНИЕ ПРИЧИН И</a:t>
            </a:r>
          </a:p>
          <a:p>
            <a:pPr algn="ctr"/>
            <a:r>
              <a:rPr lang="ru-RU" sz="2000" b="1" dirty="0"/>
              <a:t> УСЛОВИЙ ВОЗНИКНОВЕНИЯ ДТП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179513" y="836712"/>
            <a:ext cx="7488831" cy="59046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300" dirty="0" smtClean="0">
              <a:solidFill>
                <a:schemeClr val="bg2"/>
              </a:solidFill>
            </a:endParaRPr>
          </a:p>
          <a:p>
            <a:pPr algn="just"/>
            <a:r>
              <a:rPr lang="ru-RU" sz="2300" dirty="0" smtClean="0">
                <a:solidFill>
                  <a:schemeClr val="bg2"/>
                </a:solidFill>
              </a:rPr>
              <a:t>                </a:t>
            </a:r>
          </a:p>
          <a:p>
            <a:pPr algn="just"/>
            <a:r>
              <a:rPr lang="ru-RU" dirty="0">
                <a:solidFill>
                  <a:schemeClr val="bg2"/>
                </a:solidFill>
              </a:rPr>
              <a:t>1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dirty="0" smtClean="0">
              <a:solidFill>
                <a:schemeClr val="bg2"/>
              </a:solidFill>
            </a:endParaRPr>
          </a:p>
          <a:p>
            <a:pPr algn="just"/>
            <a:endParaRPr lang="ru-RU" dirty="0">
              <a:solidFill>
                <a:schemeClr val="bg2"/>
              </a:solidFill>
            </a:endParaRPr>
          </a:p>
          <a:p>
            <a:pPr algn="just"/>
            <a:endParaRPr lang="ru-RU" sz="2300" dirty="0" smtClean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>
              <a:buFontTx/>
              <a:buChar char="•"/>
            </a:pPr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>
            <a:off x="333840" y="1030001"/>
            <a:ext cx="8532813" cy="10308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1.Подготовлены по фактам ДТП заключения – </a:t>
            </a:r>
            <a:r>
              <a:rPr lang="ru-RU" sz="2000" b="1" dirty="0" smtClean="0">
                <a:solidFill>
                  <a:srgbClr val="FF0000"/>
                </a:solidFill>
              </a:rPr>
              <a:t>19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7" name="AutoShape 50"/>
          <p:cNvSpPr>
            <a:spLocks noChangeArrowheads="1"/>
          </p:cNvSpPr>
          <p:nvPr/>
        </p:nvSpPr>
        <p:spPr bwMode="auto">
          <a:xfrm>
            <a:off x="334869" y="2060848"/>
            <a:ext cx="8532813" cy="11802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2.Содержание представлений: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    </a:t>
            </a:r>
            <a:r>
              <a:rPr lang="ru-RU" sz="2000" b="1" dirty="0" smtClean="0">
                <a:solidFill>
                  <a:schemeClr val="bg2"/>
                </a:solidFill>
              </a:rPr>
              <a:t>- Информация </a:t>
            </a:r>
            <a:r>
              <a:rPr lang="ru-RU" sz="2000" b="1" dirty="0">
                <a:solidFill>
                  <a:schemeClr val="bg2"/>
                </a:solidFill>
              </a:rPr>
              <a:t>в УО АГО – </a:t>
            </a:r>
            <a:r>
              <a:rPr lang="ru-RU" sz="2000" b="1" dirty="0" smtClean="0">
                <a:solidFill>
                  <a:srgbClr val="FF0000"/>
                </a:solidFill>
              </a:rPr>
              <a:t>21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</a:rPr>
              <a:t>-Информация в ОУ - </a:t>
            </a:r>
            <a:r>
              <a:rPr lang="ru-RU" sz="2000" b="1" dirty="0" smtClean="0">
                <a:solidFill>
                  <a:srgbClr val="FF0000"/>
                </a:solidFill>
              </a:rPr>
              <a:t>21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/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>
            <a:off x="333840" y="5517232"/>
            <a:ext cx="8532813" cy="10212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5</a:t>
            </a:r>
            <a:r>
              <a:rPr lang="ru-RU" sz="2000" b="1" dirty="0">
                <a:solidFill>
                  <a:schemeClr val="bg2"/>
                </a:solidFill>
              </a:rPr>
              <a:t>. </a:t>
            </a:r>
            <a:r>
              <a:rPr lang="ru-RU" sz="2000" b="1" dirty="0" smtClean="0">
                <a:solidFill>
                  <a:schemeClr val="bg2"/>
                </a:solidFill>
              </a:rPr>
              <a:t>Направлено </a:t>
            </a:r>
            <a:r>
              <a:rPr lang="ru-RU" sz="2000" b="1" dirty="0">
                <a:solidFill>
                  <a:schemeClr val="bg2"/>
                </a:solidFill>
              </a:rPr>
              <a:t>информации </a:t>
            </a:r>
            <a:r>
              <a:rPr lang="ru-RU" sz="2000" b="1" dirty="0" smtClean="0">
                <a:solidFill>
                  <a:schemeClr val="bg2"/>
                </a:solidFill>
              </a:rPr>
              <a:t>в СМИ</a:t>
            </a:r>
            <a:r>
              <a:rPr lang="ru-RU" sz="2000" b="1" dirty="0" smtClean="0">
                <a:solidFill>
                  <a:schemeClr val="bg2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19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endParaRPr lang="ru-RU" sz="2000" b="1" dirty="0">
              <a:solidFill>
                <a:srgbClr val="FF3300"/>
              </a:solidFill>
            </a:endParaRPr>
          </a:p>
          <a:p>
            <a:endParaRPr lang="ru-RU" sz="2000" b="1" dirty="0"/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33838" y="3284985"/>
            <a:ext cx="8532813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bg2"/>
                </a:solidFill>
              </a:rPr>
              <a:t>3.Направлено заключений по месту работы </a:t>
            </a:r>
            <a:endParaRPr lang="ru-RU" sz="2000" b="1" dirty="0" smtClean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виновников ДТП </a:t>
            </a:r>
            <a:r>
              <a:rPr lang="ru-RU" sz="2000" b="1" dirty="0">
                <a:solidFill>
                  <a:schemeClr val="bg2"/>
                </a:solidFill>
              </a:rPr>
              <a:t>– </a:t>
            </a:r>
            <a:r>
              <a:rPr lang="ru-RU" sz="2000" b="1" dirty="0">
                <a:solidFill>
                  <a:srgbClr val="FF0000"/>
                </a:solidFill>
              </a:rPr>
              <a:t>1</a:t>
            </a:r>
          </a:p>
          <a:p>
            <a:endParaRPr lang="ru-RU" sz="2000" b="1" dirty="0"/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324327" y="4408973"/>
            <a:ext cx="8532813" cy="10362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ru-RU" sz="2000" b="1" dirty="0" smtClean="0">
                <a:solidFill>
                  <a:schemeClr val="bg2"/>
                </a:solidFill>
              </a:rPr>
              <a:t>4.Направлено </a:t>
            </a:r>
            <a:r>
              <a:rPr lang="ru-RU" sz="2000" b="1" dirty="0">
                <a:solidFill>
                  <a:schemeClr val="bg2"/>
                </a:solidFill>
              </a:rPr>
              <a:t>информации в ОДН и КДН - </a:t>
            </a:r>
            <a:r>
              <a:rPr lang="ru-RU" sz="2000" b="1" dirty="0" smtClean="0">
                <a:solidFill>
                  <a:srgbClr val="FF0000"/>
                </a:solidFill>
              </a:rPr>
              <a:t>19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395288" y="26977"/>
            <a:ext cx="8496300" cy="6483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Улицы, на которых были совершены  </a:t>
            </a:r>
          </a:p>
          <a:p>
            <a:pPr algn="ctr"/>
            <a:r>
              <a:rPr lang="ru-RU" sz="2000" b="1" dirty="0"/>
              <a:t>ДТП с участием детей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395288" y="692696"/>
            <a:ext cx="7777112" cy="6165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1600" dirty="0" smtClean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ул</a:t>
            </a:r>
            <a:r>
              <a:rPr lang="ru-RU" sz="2100" dirty="0">
                <a:solidFill>
                  <a:schemeClr val="bg2"/>
                </a:solidFill>
              </a:rPr>
              <a:t>. </a:t>
            </a:r>
            <a:r>
              <a:rPr lang="ru-RU" sz="2100" dirty="0" smtClean="0">
                <a:solidFill>
                  <a:schemeClr val="bg2"/>
                </a:solidFill>
              </a:rPr>
              <a:t>К. Маркса-</a:t>
            </a:r>
            <a:r>
              <a:rPr lang="ru-RU" sz="2100" dirty="0" smtClean="0">
                <a:solidFill>
                  <a:srgbClr val="FF0000"/>
                </a:solidFill>
              </a:rPr>
              <a:t>2</a:t>
            </a:r>
            <a:endParaRPr lang="ru-RU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ул</a:t>
            </a:r>
            <a:r>
              <a:rPr lang="ru-RU" sz="2100" dirty="0">
                <a:solidFill>
                  <a:schemeClr val="bg2"/>
                </a:solidFill>
              </a:rPr>
              <a:t>. </a:t>
            </a:r>
            <a:r>
              <a:rPr lang="ru-RU" sz="2100" dirty="0" smtClean="0">
                <a:solidFill>
                  <a:schemeClr val="bg2"/>
                </a:solidFill>
              </a:rPr>
              <a:t>Блудова-</a:t>
            </a:r>
            <a:r>
              <a:rPr lang="ru-RU" sz="2100" dirty="0" smtClean="0">
                <a:solidFill>
                  <a:srgbClr val="FF0000"/>
                </a:solidFill>
              </a:rPr>
              <a:t>2</a:t>
            </a:r>
            <a:endParaRPr lang="ru-RU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ул</a:t>
            </a:r>
            <a:r>
              <a:rPr lang="ru-RU" sz="2100" dirty="0">
                <a:solidFill>
                  <a:schemeClr val="bg2"/>
                </a:solidFill>
              </a:rPr>
              <a:t>. </a:t>
            </a:r>
            <a:r>
              <a:rPr lang="ru-RU" sz="2100" dirty="0" smtClean="0">
                <a:solidFill>
                  <a:schemeClr val="bg2"/>
                </a:solidFill>
              </a:rPr>
              <a:t>Красная</a:t>
            </a:r>
            <a:endParaRPr lang="ru-RU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ул. </a:t>
            </a:r>
            <a:r>
              <a:rPr lang="ru-RU" sz="2100" dirty="0" smtClean="0">
                <a:solidFill>
                  <a:schemeClr val="bg2"/>
                </a:solidFill>
              </a:rPr>
              <a:t>Космонавтов</a:t>
            </a:r>
            <a:endParaRPr lang="ru-RU" sz="2100" dirty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ул. </a:t>
            </a:r>
            <a:r>
              <a:rPr lang="ru-RU" sz="2100" dirty="0" smtClean="0">
                <a:solidFill>
                  <a:schemeClr val="bg2"/>
                </a:solidFill>
              </a:rPr>
              <a:t>Горького</a:t>
            </a:r>
            <a:endParaRPr lang="ru-RU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ул. Коминтерна </a:t>
            </a:r>
            <a:endParaRPr lang="ru-RU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ул</a:t>
            </a:r>
            <a:r>
              <a:rPr lang="ru-RU" sz="2100" dirty="0">
                <a:solidFill>
                  <a:schemeClr val="bg2"/>
                </a:solidFill>
              </a:rPr>
              <a:t>. </a:t>
            </a:r>
            <a:r>
              <a:rPr lang="ru-RU" sz="2100" dirty="0" smtClean="0">
                <a:solidFill>
                  <a:schemeClr val="bg2"/>
                </a:solidFill>
              </a:rPr>
              <a:t>Кирова</a:t>
            </a:r>
            <a:endParaRPr lang="ru-RU" sz="2100" dirty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 smtClean="0">
                <a:solidFill>
                  <a:schemeClr val="bg2"/>
                </a:solidFill>
              </a:rPr>
              <a:t>ул</a:t>
            </a:r>
            <a:r>
              <a:rPr lang="ru-RU" sz="2100" dirty="0">
                <a:solidFill>
                  <a:schemeClr val="bg2"/>
                </a:solidFill>
              </a:rPr>
              <a:t>. </a:t>
            </a:r>
            <a:r>
              <a:rPr lang="ru-RU" sz="2100" dirty="0" smtClean="0">
                <a:solidFill>
                  <a:schemeClr val="bg2"/>
                </a:solidFill>
              </a:rPr>
              <a:t>Декабристов</a:t>
            </a:r>
            <a:endParaRPr lang="ru-RU" sz="2100" dirty="0" smtClean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ул. </a:t>
            </a:r>
            <a:r>
              <a:rPr lang="ru-RU" sz="2100" dirty="0" smtClean="0">
                <a:solidFill>
                  <a:schemeClr val="bg2"/>
                </a:solidFill>
              </a:rPr>
              <a:t>Ленинградский проспект</a:t>
            </a:r>
            <a:endParaRPr lang="ru-RU" sz="2100" dirty="0" smtClean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ул. </a:t>
            </a:r>
            <a:r>
              <a:rPr lang="ru-RU" sz="2100" dirty="0" smtClean="0">
                <a:solidFill>
                  <a:schemeClr val="bg2"/>
                </a:solidFill>
              </a:rPr>
              <a:t>Радченко</a:t>
            </a:r>
            <a:endParaRPr lang="ru-RU" sz="2100" dirty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Автодорога М-53 старое направление рынок </a:t>
            </a:r>
            <a:r>
              <a:rPr lang="ru-RU" sz="2100" dirty="0" smtClean="0">
                <a:solidFill>
                  <a:schemeClr val="bg2"/>
                </a:solidFill>
              </a:rPr>
              <a:t>«Сатурн»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Внутриквартальная зона 30 микрорайон </a:t>
            </a:r>
            <a:r>
              <a:rPr lang="ru-RU" sz="2100" dirty="0" smtClean="0">
                <a:solidFill>
                  <a:schemeClr val="bg2"/>
                </a:solidFill>
              </a:rPr>
              <a:t>дом № 28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Поселок Мегет внутриквартальная зона 1 квартал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Автодорога Ангарск- </a:t>
            </a:r>
            <a:r>
              <a:rPr lang="ru-RU" sz="2100" dirty="0" err="1" smtClean="0">
                <a:solidFill>
                  <a:schemeClr val="bg2"/>
                </a:solidFill>
              </a:rPr>
              <a:t>Савватеевка</a:t>
            </a:r>
            <a:endParaRPr lang="ru-RU" sz="2100" dirty="0" smtClean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деревня Зуй,   </a:t>
            </a:r>
            <a:r>
              <a:rPr lang="ru-RU" sz="2100" dirty="0" err="1" smtClean="0">
                <a:solidFill>
                  <a:schemeClr val="bg2"/>
                </a:solidFill>
              </a:rPr>
              <a:t>ул.Трактовая</a:t>
            </a:r>
            <a:endParaRPr lang="ru-RU" sz="2100" dirty="0" smtClean="0">
              <a:solidFill>
                <a:schemeClr val="bg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СНТ «Расцвет» улица №</a:t>
            </a:r>
            <a:r>
              <a:rPr lang="ru-RU" sz="2100" dirty="0" smtClean="0">
                <a:solidFill>
                  <a:schemeClr val="bg2"/>
                </a:solidFill>
              </a:rPr>
              <a:t>10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100" dirty="0">
                <a:solidFill>
                  <a:schemeClr val="bg2"/>
                </a:solidFill>
              </a:rPr>
              <a:t>Внутриквартальная зона 179 </a:t>
            </a:r>
            <a:r>
              <a:rPr lang="ru-RU" sz="2100" dirty="0" smtClean="0">
                <a:solidFill>
                  <a:schemeClr val="bg2"/>
                </a:solidFill>
              </a:rPr>
              <a:t>квартал, </a:t>
            </a:r>
            <a:r>
              <a:rPr lang="ru-RU" sz="2100" dirty="0">
                <a:solidFill>
                  <a:schemeClr val="bg2"/>
                </a:solidFill>
              </a:rPr>
              <a:t>дом </a:t>
            </a:r>
            <a:r>
              <a:rPr lang="ru-RU" sz="2100" dirty="0" smtClean="0">
                <a:solidFill>
                  <a:schemeClr val="bg2"/>
                </a:solidFill>
              </a:rPr>
              <a:t>№ 4</a:t>
            </a: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  <a:p>
            <a:pPr algn="just">
              <a:buFontTx/>
              <a:buChar char="•"/>
            </a:pPr>
            <a:endParaRPr lang="ru-RU" sz="2400" dirty="0">
              <a:solidFill>
                <a:schemeClr val="bg2"/>
              </a:solidFill>
            </a:endParaRPr>
          </a:p>
          <a:p>
            <a:pPr algn="just"/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4" name="Picture 3" descr="D:\МОИ ДОКУМЕНТЫ\Мои документы разное\Мои рисунки\ЮИД\СВЕТОФОР ЗЛ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93" y="661797"/>
            <a:ext cx="134461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560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425" y="1196752"/>
            <a:ext cx="7993063" cy="5661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AutoShape 5"/>
          <p:cNvSpPr>
            <a:spLocks noChangeArrowheads="1"/>
          </p:cNvSpPr>
          <p:nvPr/>
        </p:nvSpPr>
        <p:spPr bwMode="auto">
          <a:xfrm>
            <a:off x="354806" y="536352"/>
            <a:ext cx="8496300" cy="660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Распределение ДДТТ по ОУ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6425" y="1628800"/>
            <a:ext cx="954087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</a:t>
            </a:r>
            <a:r>
              <a:rPr lang="ru-RU" sz="1700" b="1" dirty="0">
                <a:solidFill>
                  <a:schemeClr val="bg2"/>
                </a:solidFill>
              </a:rPr>
              <a:t>№ </a:t>
            </a:r>
            <a:r>
              <a:rPr lang="ru-RU" sz="1700" b="1" dirty="0" smtClean="0">
                <a:solidFill>
                  <a:schemeClr val="bg2"/>
                </a:solidFill>
              </a:rPr>
              <a:t>9-  </a:t>
            </a:r>
            <a:r>
              <a:rPr lang="ru-RU" sz="1700" dirty="0">
                <a:solidFill>
                  <a:schemeClr val="bg2"/>
                </a:solidFill>
              </a:rPr>
              <a:t>девочка, </a:t>
            </a:r>
            <a:r>
              <a:rPr lang="ru-RU" sz="1700" dirty="0" smtClean="0">
                <a:solidFill>
                  <a:schemeClr val="bg2"/>
                </a:solidFill>
              </a:rPr>
              <a:t>2010 </a:t>
            </a:r>
            <a:r>
              <a:rPr lang="ru-RU" sz="1700" dirty="0">
                <a:solidFill>
                  <a:schemeClr val="bg2"/>
                </a:solidFill>
              </a:rPr>
              <a:t>г.р</a:t>
            </a:r>
            <a:r>
              <a:rPr lang="ru-RU" sz="1700" dirty="0" smtClean="0">
                <a:solidFill>
                  <a:schemeClr val="bg2"/>
                </a:solidFill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</a:t>
            </a:r>
            <a:r>
              <a:rPr lang="ru-RU" sz="1700" b="1" dirty="0">
                <a:solidFill>
                  <a:schemeClr val="bg2"/>
                </a:solidFill>
              </a:rPr>
              <a:t>№ 10  </a:t>
            </a:r>
            <a:r>
              <a:rPr lang="ru-RU" sz="1700" dirty="0">
                <a:solidFill>
                  <a:schemeClr val="bg2"/>
                </a:solidFill>
              </a:rPr>
              <a:t>-      девочка, 2005 г.р.;</a:t>
            </a:r>
            <a:endParaRPr lang="ru-RU" sz="17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chemeClr val="bg2"/>
                </a:solidFill>
              </a:rPr>
              <a:t>СОШ № </a:t>
            </a:r>
            <a:r>
              <a:rPr lang="ru-RU" sz="1700" b="1" dirty="0" smtClean="0">
                <a:solidFill>
                  <a:schemeClr val="bg2"/>
                </a:solidFill>
              </a:rPr>
              <a:t>11 </a:t>
            </a:r>
            <a:r>
              <a:rPr lang="ru-RU" sz="1700" dirty="0">
                <a:solidFill>
                  <a:schemeClr val="bg2"/>
                </a:solidFill>
              </a:rPr>
              <a:t>– </a:t>
            </a:r>
            <a:r>
              <a:rPr lang="ru-RU" sz="1700" dirty="0">
                <a:solidFill>
                  <a:schemeClr val="accent2"/>
                </a:solidFill>
              </a:rPr>
              <a:t>     </a:t>
            </a:r>
            <a:r>
              <a:rPr lang="ru-RU" sz="1700" dirty="0">
                <a:solidFill>
                  <a:schemeClr val="bg2"/>
                </a:solidFill>
              </a:rPr>
              <a:t>мальчик., 2006 г.р</a:t>
            </a:r>
            <a:r>
              <a:rPr lang="ru-RU" sz="1700" dirty="0" smtClean="0">
                <a:solidFill>
                  <a:schemeClr val="bg2"/>
                </a:solidFill>
              </a:rPr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bg2"/>
                </a:solidFill>
              </a:rPr>
              <a:t>                           мальчик, 2011г.р., </a:t>
            </a:r>
            <a:r>
              <a:rPr lang="ru-RU" sz="1700" dirty="0">
                <a:solidFill>
                  <a:srgbClr val="FF0000"/>
                </a:solidFill>
              </a:rPr>
              <a:t>- вина </a:t>
            </a:r>
            <a:r>
              <a:rPr lang="ru-RU" sz="1700" dirty="0" smtClean="0">
                <a:solidFill>
                  <a:srgbClr val="FF0000"/>
                </a:solidFill>
              </a:rPr>
              <a:t>ребенка</a:t>
            </a:r>
            <a:endParaRPr lang="ru-RU" sz="17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№ 14 </a:t>
            </a:r>
            <a:r>
              <a:rPr lang="ru-RU" sz="1700" dirty="0" smtClean="0">
                <a:solidFill>
                  <a:schemeClr val="bg2"/>
                </a:solidFill>
              </a:rPr>
              <a:t>-      мальчик, 2001 г.р., </a:t>
            </a:r>
            <a:r>
              <a:rPr lang="ru-RU" sz="1700" dirty="0" smtClean="0">
                <a:solidFill>
                  <a:srgbClr val="FF0000"/>
                </a:solidFill>
              </a:rPr>
              <a:t>- </a:t>
            </a:r>
            <a:r>
              <a:rPr lang="ru-RU" sz="1700" dirty="0">
                <a:solidFill>
                  <a:srgbClr val="FF0000"/>
                </a:solidFill>
              </a:rPr>
              <a:t>вина </a:t>
            </a:r>
            <a:r>
              <a:rPr lang="ru-RU" sz="1700" dirty="0" smtClean="0">
                <a:solidFill>
                  <a:srgbClr val="FF0000"/>
                </a:solidFill>
              </a:rPr>
              <a:t>ребенка</a:t>
            </a:r>
            <a:endParaRPr lang="ru-RU" sz="17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№ 17 –      </a:t>
            </a:r>
            <a:r>
              <a:rPr lang="ru-RU" sz="1700" dirty="0" smtClean="0">
                <a:solidFill>
                  <a:schemeClr val="bg2"/>
                </a:solidFill>
              </a:rPr>
              <a:t>мальчик, 2017 г.р.,</a:t>
            </a:r>
            <a:endParaRPr lang="ru-RU" sz="17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chemeClr val="bg2"/>
                </a:solidFill>
              </a:rPr>
              <a:t>СОШ № </a:t>
            </a:r>
            <a:r>
              <a:rPr lang="ru-RU" sz="1700" b="1" dirty="0" smtClean="0">
                <a:solidFill>
                  <a:schemeClr val="bg2"/>
                </a:solidFill>
              </a:rPr>
              <a:t>24  </a:t>
            </a:r>
            <a:r>
              <a:rPr lang="ru-RU" sz="1700" b="1" dirty="0">
                <a:solidFill>
                  <a:schemeClr val="bg2"/>
                </a:solidFill>
              </a:rPr>
              <a:t>-      </a:t>
            </a:r>
            <a:r>
              <a:rPr lang="ru-RU" sz="1700" dirty="0" smtClean="0">
                <a:solidFill>
                  <a:schemeClr val="bg2"/>
                </a:solidFill>
              </a:rPr>
              <a:t>мальчик, 2005 </a:t>
            </a:r>
            <a:r>
              <a:rPr lang="ru-RU" sz="1700" dirty="0">
                <a:solidFill>
                  <a:schemeClr val="bg2"/>
                </a:solidFill>
              </a:rPr>
              <a:t>г.р. </a:t>
            </a:r>
            <a:r>
              <a:rPr lang="ru-RU" sz="1700" dirty="0" smtClean="0">
                <a:solidFill>
                  <a:schemeClr val="bg2"/>
                </a:solidFill>
              </a:rPr>
              <a:t>;</a:t>
            </a:r>
          </a:p>
          <a:p>
            <a:pPr>
              <a:defRPr/>
            </a:pPr>
            <a:r>
              <a:rPr lang="ru-RU" sz="1700" dirty="0" smtClean="0">
                <a:solidFill>
                  <a:schemeClr val="bg2"/>
                </a:solidFill>
              </a:rPr>
              <a:t>                               мальчик, </a:t>
            </a:r>
            <a:r>
              <a:rPr lang="ru-RU" sz="1700" dirty="0">
                <a:solidFill>
                  <a:schemeClr val="bg2"/>
                </a:solidFill>
              </a:rPr>
              <a:t>2009 г.р</a:t>
            </a:r>
            <a:r>
              <a:rPr lang="ru-RU" sz="1700" dirty="0" smtClean="0">
                <a:solidFill>
                  <a:schemeClr val="bg2"/>
                </a:solidFill>
              </a:rPr>
              <a:t>., </a:t>
            </a:r>
            <a:r>
              <a:rPr lang="ru-RU" sz="1700" dirty="0" smtClean="0">
                <a:solidFill>
                  <a:srgbClr val="FF0000"/>
                </a:solidFill>
              </a:rPr>
              <a:t>- </a:t>
            </a:r>
            <a:r>
              <a:rPr lang="ru-RU" sz="1700" dirty="0">
                <a:solidFill>
                  <a:srgbClr val="FF0000"/>
                </a:solidFill>
              </a:rPr>
              <a:t>вина </a:t>
            </a:r>
            <a:r>
              <a:rPr lang="ru-RU" sz="1700" dirty="0" smtClean="0">
                <a:solidFill>
                  <a:srgbClr val="FF0000"/>
                </a:solidFill>
              </a:rPr>
              <a:t>ребенка</a:t>
            </a:r>
            <a:endParaRPr lang="ru-RU" sz="17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chemeClr val="bg2"/>
                </a:solidFill>
              </a:rPr>
              <a:t>СОШ № 25  </a:t>
            </a:r>
            <a:r>
              <a:rPr lang="ru-RU" sz="1700" dirty="0">
                <a:solidFill>
                  <a:schemeClr val="bg2"/>
                </a:solidFill>
              </a:rPr>
              <a:t>- мальчик, 2008 </a:t>
            </a:r>
            <a:r>
              <a:rPr lang="ru-RU" sz="1700" dirty="0" smtClean="0">
                <a:solidFill>
                  <a:schemeClr val="bg2"/>
                </a:solidFill>
              </a:rPr>
              <a:t>г.р.,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</a:t>
            </a:r>
            <a:r>
              <a:rPr lang="ru-RU" sz="1700" b="1" dirty="0">
                <a:solidFill>
                  <a:schemeClr val="bg2"/>
                </a:solidFill>
              </a:rPr>
              <a:t>№ </a:t>
            </a:r>
            <a:r>
              <a:rPr lang="ru-RU" sz="1700" b="1" dirty="0" smtClean="0">
                <a:solidFill>
                  <a:schemeClr val="bg2"/>
                </a:solidFill>
              </a:rPr>
              <a:t>36  </a:t>
            </a:r>
            <a:r>
              <a:rPr lang="ru-RU" sz="1700" dirty="0">
                <a:solidFill>
                  <a:schemeClr val="bg2"/>
                </a:solidFill>
              </a:rPr>
              <a:t>- </a:t>
            </a:r>
            <a:r>
              <a:rPr lang="ru-RU" sz="1700" dirty="0" smtClean="0">
                <a:solidFill>
                  <a:schemeClr val="bg2"/>
                </a:solidFill>
              </a:rPr>
              <a:t>мальчик, </a:t>
            </a:r>
            <a:r>
              <a:rPr lang="ru-RU" sz="1700" dirty="0">
                <a:solidFill>
                  <a:schemeClr val="bg2"/>
                </a:solidFill>
              </a:rPr>
              <a:t>2006 г.р. </a:t>
            </a:r>
            <a:endParaRPr lang="ru-RU" sz="1700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1700" dirty="0" smtClean="0">
                <a:solidFill>
                  <a:schemeClr val="bg2"/>
                </a:solidFill>
              </a:rPr>
              <a:t>	             девочка, 2003 г.р.;</a:t>
            </a:r>
          </a:p>
          <a:p>
            <a:pPr>
              <a:defRPr/>
            </a:pPr>
            <a:r>
              <a:rPr lang="ru-RU" sz="1700" dirty="0" smtClean="0">
                <a:solidFill>
                  <a:schemeClr val="bg2"/>
                </a:solidFill>
              </a:rPr>
              <a:t>	             мальчик, 2003 г.р.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solidFill>
                  <a:schemeClr val="bg2"/>
                </a:solidFill>
              </a:rPr>
              <a:t>СОШ № 37  </a:t>
            </a:r>
            <a:r>
              <a:rPr lang="ru-RU" sz="1700" dirty="0">
                <a:solidFill>
                  <a:schemeClr val="bg2"/>
                </a:solidFill>
              </a:rPr>
              <a:t>- мальчик, </a:t>
            </a:r>
            <a:r>
              <a:rPr lang="ru-RU" sz="1700" dirty="0" smtClean="0">
                <a:solidFill>
                  <a:schemeClr val="bg2"/>
                </a:solidFill>
              </a:rPr>
              <a:t>2006 </a:t>
            </a:r>
            <a:r>
              <a:rPr lang="ru-RU" sz="1700" dirty="0">
                <a:solidFill>
                  <a:schemeClr val="bg2"/>
                </a:solidFill>
              </a:rPr>
              <a:t>г.р.;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№ 39 – </a:t>
            </a:r>
            <a:r>
              <a:rPr lang="ru-RU" sz="1700" dirty="0" smtClean="0">
                <a:solidFill>
                  <a:schemeClr val="bg2"/>
                </a:solidFill>
              </a:rPr>
              <a:t>девочка, 2010 г.р., </a:t>
            </a:r>
            <a:r>
              <a:rPr lang="ru-RU" sz="1700" dirty="0">
                <a:solidFill>
                  <a:schemeClr val="bg2"/>
                </a:solidFill>
              </a:rPr>
              <a:t>-   </a:t>
            </a:r>
            <a:r>
              <a:rPr lang="ru-RU" sz="1700" dirty="0">
                <a:solidFill>
                  <a:srgbClr val="FF0000"/>
                </a:solidFill>
              </a:rPr>
              <a:t>вина </a:t>
            </a:r>
            <a:r>
              <a:rPr lang="ru-RU" sz="1700" dirty="0" smtClean="0">
                <a:solidFill>
                  <a:srgbClr val="FF0000"/>
                </a:solidFill>
              </a:rPr>
              <a:t>ребенка</a:t>
            </a:r>
            <a:endParaRPr lang="ru-RU" sz="1700" b="1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СОШ </a:t>
            </a:r>
            <a:r>
              <a:rPr lang="ru-RU" sz="1700" b="1" dirty="0">
                <a:solidFill>
                  <a:schemeClr val="bg2"/>
                </a:solidFill>
              </a:rPr>
              <a:t>№ </a:t>
            </a:r>
            <a:r>
              <a:rPr lang="ru-RU" sz="1700" b="1" dirty="0" smtClean="0">
                <a:solidFill>
                  <a:schemeClr val="bg2"/>
                </a:solidFill>
              </a:rPr>
              <a:t>40  </a:t>
            </a:r>
            <a:r>
              <a:rPr lang="ru-RU" sz="1700" dirty="0">
                <a:solidFill>
                  <a:schemeClr val="bg2"/>
                </a:solidFill>
              </a:rPr>
              <a:t>- </a:t>
            </a:r>
            <a:r>
              <a:rPr lang="ru-RU" sz="1700" dirty="0" smtClean="0">
                <a:solidFill>
                  <a:schemeClr val="bg2"/>
                </a:solidFill>
              </a:rPr>
              <a:t>мальчик, 2004 </a:t>
            </a:r>
            <a:r>
              <a:rPr lang="ru-RU" sz="1700" dirty="0">
                <a:solidFill>
                  <a:schemeClr val="bg2"/>
                </a:solidFill>
              </a:rPr>
              <a:t>г.р</a:t>
            </a:r>
            <a:r>
              <a:rPr lang="ru-RU" sz="1700" dirty="0" smtClean="0">
                <a:solidFill>
                  <a:schemeClr val="bg2"/>
                </a:solidFill>
              </a:rPr>
              <a:t>.,</a:t>
            </a:r>
            <a:r>
              <a:rPr lang="ru-RU" sz="1700" dirty="0">
                <a:solidFill>
                  <a:srgbClr val="FF0000"/>
                </a:solidFill>
              </a:rPr>
              <a:t> - вина </a:t>
            </a:r>
            <a:r>
              <a:rPr lang="ru-RU" sz="1700" dirty="0" smtClean="0">
                <a:solidFill>
                  <a:srgbClr val="FF0000"/>
                </a:solidFill>
              </a:rPr>
              <a:t>ребенка</a:t>
            </a:r>
            <a:r>
              <a:rPr lang="ru-RU" sz="1700" dirty="0" smtClean="0">
                <a:solidFill>
                  <a:schemeClr val="bg2"/>
                </a:solidFill>
              </a:rPr>
              <a:t> </a:t>
            </a:r>
            <a:endParaRPr lang="ru-RU" sz="1700" b="1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chemeClr val="bg2"/>
                </a:solidFill>
              </a:rPr>
              <a:t>МСОШ </a:t>
            </a:r>
            <a:r>
              <a:rPr lang="ru-RU" sz="1700" dirty="0" smtClean="0">
                <a:solidFill>
                  <a:schemeClr val="bg2"/>
                </a:solidFill>
              </a:rPr>
              <a:t>–         мальчик, 2002 г.р.-</a:t>
            </a:r>
            <a:r>
              <a:rPr lang="ru-RU" sz="1700" dirty="0" smtClean="0">
                <a:solidFill>
                  <a:srgbClr val="FF0000"/>
                </a:solidFill>
              </a:rPr>
              <a:t>вина ребенка</a:t>
            </a:r>
          </a:p>
          <a:p>
            <a:pPr lvl="4">
              <a:defRPr/>
            </a:pPr>
            <a:r>
              <a:rPr lang="ru-RU" sz="1700" dirty="0" smtClean="0">
                <a:solidFill>
                  <a:schemeClr val="bg2"/>
                </a:solidFill>
              </a:rPr>
              <a:t>девочка</a:t>
            </a:r>
            <a:r>
              <a:rPr lang="ru-RU" sz="1700" dirty="0">
                <a:solidFill>
                  <a:schemeClr val="bg2"/>
                </a:solidFill>
              </a:rPr>
              <a:t>, 2009 г.р.;</a:t>
            </a:r>
          </a:p>
          <a:p>
            <a:pPr>
              <a:defRPr/>
            </a:pPr>
            <a:r>
              <a:rPr lang="ru-RU" sz="1700" dirty="0">
                <a:solidFill>
                  <a:schemeClr val="bg2"/>
                </a:solidFill>
              </a:rPr>
              <a:t>                      </a:t>
            </a:r>
          </a:p>
        </p:txBody>
      </p:sp>
      <p:pic>
        <p:nvPicPr>
          <p:cNvPr id="33797" name="Picture 2" descr="D:\МОИ ДОКУМЕНТЫ\Мои документы разное\Мои рисунки\ЮИД\СВЕТОФОР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435475"/>
            <a:ext cx="134461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1415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8" y="1484784"/>
            <a:ext cx="7993062" cy="4006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3413" y="1964209"/>
            <a:ext cx="9540875" cy="35855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bg2"/>
                </a:solidFill>
              </a:rPr>
              <a:t>МБДОУ № </a:t>
            </a:r>
            <a:r>
              <a:rPr lang="ru-RU" sz="2000" b="1" dirty="0" smtClean="0">
                <a:solidFill>
                  <a:schemeClr val="bg2"/>
                </a:solidFill>
              </a:rPr>
              <a:t>1-  </a:t>
            </a:r>
            <a:r>
              <a:rPr lang="ru-RU" sz="2000" dirty="0" smtClean="0">
                <a:solidFill>
                  <a:schemeClr val="bg2"/>
                </a:solidFill>
              </a:rPr>
              <a:t>мальчик, 2013 </a:t>
            </a:r>
            <a:r>
              <a:rPr lang="ru-RU" sz="2000" dirty="0">
                <a:solidFill>
                  <a:schemeClr val="bg2"/>
                </a:solidFill>
              </a:rPr>
              <a:t>г.р.,</a:t>
            </a:r>
            <a:r>
              <a:rPr lang="ru-RU" sz="2000" dirty="0">
                <a:solidFill>
                  <a:srgbClr val="FF0000"/>
                </a:solidFill>
              </a:rPr>
              <a:t> вина </a:t>
            </a:r>
            <a:r>
              <a:rPr lang="ru-RU" sz="2000" dirty="0" smtClean="0">
                <a:solidFill>
                  <a:srgbClr val="FF0000"/>
                </a:solidFill>
              </a:rPr>
              <a:t>ребенка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МБДОУ № 11 - </a:t>
            </a:r>
            <a:r>
              <a:rPr lang="ru-RU" sz="2000" dirty="0">
                <a:solidFill>
                  <a:schemeClr val="bg2"/>
                </a:solidFill>
              </a:rPr>
              <a:t>мальчик, 2014 г.р</a:t>
            </a:r>
            <a:r>
              <a:rPr lang="ru-RU" sz="2000" dirty="0" smtClean="0">
                <a:solidFill>
                  <a:schemeClr val="bg2"/>
                </a:solidFill>
              </a:rPr>
              <a:t>.;</a:t>
            </a: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bg2"/>
                </a:solidFill>
              </a:rPr>
              <a:t>МБДОУ № </a:t>
            </a:r>
            <a:r>
              <a:rPr lang="ru-RU" sz="2000" b="1" dirty="0" smtClean="0">
                <a:solidFill>
                  <a:schemeClr val="bg2"/>
                </a:solidFill>
              </a:rPr>
              <a:t>29-  </a:t>
            </a:r>
            <a:r>
              <a:rPr lang="ru-RU" sz="2000" dirty="0" smtClean="0">
                <a:solidFill>
                  <a:schemeClr val="bg2"/>
                </a:solidFill>
              </a:rPr>
              <a:t>мальчик, 2014 </a:t>
            </a:r>
            <a:r>
              <a:rPr lang="ru-RU" sz="2000" dirty="0">
                <a:solidFill>
                  <a:schemeClr val="bg2"/>
                </a:solidFill>
              </a:rPr>
              <a:t>г.р.;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bg2"/>
                </a:solidFill>
              </a:rPr>
              <a:t>МБДОУ № </a:t>
            </a:r>
            <a:r>
              <a:rPr lang="ru-RU" sz="2000" b="1" dirty="0" smtClean="0">
                <a:solidFill>
                  <a:schemeClr val="bg2"/>
                </a:solidFill>
              </a:rPr>
              <a:t>48  </a:t>
            </a:r>
            <a:r>
              <a:rPr lang="ru-RU" sz="2000" dirty="0">
                <a:solidFill>
                  <a:schemeClr val="bg2"/>
                </a:solidFill>
              </a:rPr>
              <a:t>-  </a:t>
            </a:r>
            <a:r>
              <a:rPr lang="ru-RU" sz="2000" dirty="0" smtClean="0">
                <a:solidFill>
                  <a:schemeClr val="bg2"/>
                </a:solidFill>
              </a:rPr>
              <a:t>мальчик, </a:t>
            </a:r>
            <a:r>
              <a:rPr lang="ru-RU" sz="2000" dirty="0">
                <a:solidFill>
                  <a:schemeClr val="bg2"/>
                </a:solidFill>
              </a:rPr>
              <a:t>2012 г.р.;</a:t>
            </a:r>
            <a:endParaRPr lang="ru-RU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bg2"/>
                </a:solidFill>
              </a:rPr>
              <a:t>МБДОУ № </a:t>
            </a:r>
            <a:r>
              <a:rPr lang="ru-RU" sz="2000" b="1" dirty="0" smtClean="0">
                <a:solidFill>
                  <a:schemeClr val="bg2"/>
                </a:solidFill>
              </a:rPr>
              <a:t>75 </a:t>
            </a:r>
            <a:r>
              <a:rPr lang="ru-RU" sz="2000" dirty="0">
                <a:solidFill>
                  <a:schemeClr val="bg2"/>
                </a:solidFill>
              </a:rPr>
              <a:t>– </a:t>
            </a:r>
            <a:r>
              <a:rPr lang="ru-RU" sz="2000" dirty="0">
                <a:solidFill>
                  <a:schemeClr val="accent2"/>
                </a:solidFill>
              </a:rPr>
              <a:t>  </a:t>
            </a:r>
            <a:r>
              <a:rPr lang="ru-RU" sz="2000" dirty="0" smtClean="0">
                <a:solidFill>
                  <a:schemeClr val="bg2"/>
                </a:solidFill>
              </a:rPr>
              <a:t>мальчик, </a:t>
            </a:r>
            <a:r>
              <a:rPr lang="ru-RU" sz="2000" dirty="0">
                <a:solidFill>
                  <a:schemeClr val="bg2"/>
                </a:solidFill>
              </a:rPr>
              <a:t>2012 г.р.;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chemeClr val="bg2"/>
                </a:solidFill>
              </a:rPr>
              <a:t>МБДОУ № </a:t>
            </a:r>
            <a:r>
              <a:rPr lang="ru-RU" sz="2000" b="1" dirty="0" smtClean="0">
                <a:solidFill>
                  <a:schemeClr val="bg2"/>
                </a:solidFill>
              </a:rPr>
              <a:t>111 </a:t>
            </a:r>
            <a:r>
              <a:rPr lang="ru-RU" sz="2000" dirty="0">
                <a:solidFill>
                  <a:schemeClr val="bg2"/>
                </a:solidFill>
              </a:rPr>
              <a:t>-</a:t>
            </a:r>
            <a:r>
              <a:rPr lang="ru-RU" sz="2000" b="1" dirty="0">
                <a:solidFill>
                  <a:schemeClr val="bg2"/>
                </a:solidFill>
              </a:rPr>
              <a:t>    </a:t>
            </a:r>
            <a:r>
              <a:rPr lang="ru-RU" sz="2000" dirty="0">
                <a:solidFill>
                  <a:schemeClr val="bg2"/>
                </a:solidFill>
              </a:rPr>
              <a:t>девочка, </a:t>
            </a:r>
            <a:r>
              <a:rPr lang="ru-RU" sz="2000" dirty="0" smtClean="0">
                <a:solidFill>
                  <a:schemeClr val="bg2"/>
                </a:solidFill>
              </a:rPr>
              <a:t>2011 </a:t>
            </a:r>
            <a:r>
              <a:rPr lang="ru-RU" sz="2000" dirty="0">
                <a:solidFill>
                  <a:schemeClr val="bg2"/>
                </a:solidFill>
              </a:rPr>
              <a:t>г.р</a:t>
            </a:r>
            <a:r>
              <a:rPr lang="ru-RU" sz="2000" dirty="0" smtClean="0">
                <a:solidFill>
                  <a:schemeClr val="bg2"/>
                </a:solidFill>
              </a:rPr>
              <a:t>.;</a:t>
            </a:r>
            <a:endParaRPr lang="ru-RU" sz="2000" dirty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МАДОУ </a:t>
            </a:r>
            <a:r>
              <a:rPr lang="ru-RU" sz="2000" b="1" dirty="0">
                <a:solidFill>
                  <a:schemeClr val="bg2"/>
                </a:solidFill>
              </a:rPr>
              <a:t>№ </a:t>
            </a:r>
            <a:r>
              <a:rPr lang="ru-RU" sz="2000" b="1" dirty="0" smtClean="0">
                <a:solidFill>
                  <a:schemeClr val="bg2"/>
                </a:solidFill>
              </a:rPr>
              <a:t>117  </a:t>
            </a:r>
            <a:r>
              <a:rPr lang="ru-RU" sz="2000" dirty="0">
                <a:solidFill>
                  <a:schemeClr val="bg2"/>
                </a:solidFill>
              </a:rPr>
              <a:t>- мальчик, 2012 г.р.;</a:t>
            </a:r>
          </a:p>
          <a:p>
            <a:pPr>
              <a:defRPr/>
            </a:pPr>
            <a:r>
              <a:rPr lang="ru-RU" sz="1700" dirty="0" smtClean="0">
                <a:solidFill>
                  <a:schemeClr val="bg2"/>
                </a:solidFill>
              </a:rPr>
              <a:t>                         </a:t>
            </a:r>
            <a:endParaRPr lang="ru-RU" sz="1700" dirty="0">
              <a:solidFill>
                <a:schemeClr val="bg2"/>
              </a:solidFill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71475" y="646339"/>
            <a:ext cx="8496300" cy="660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Распределение ДДТТ по ОУ </a:t>
            </a:r>
          </a:p>
        </p:txBody>
      </p:sp>
      <p:pic>
        <p:nvPicPr>
          <p:cNvPr id="34820" name="Picture 3" descr="D:\МОИ ДОКУМЕНТЫ\Мои документы разное\Мои рисунки\ЮИД\СВЕТОФОР ЗЛ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341491"/>
            <a:ext cx="13446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9393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585788"/>
            <a:ext cx="7256463" cy="4197350"/>
          </a:xfrm>
          <a:prstGeom prst="rect">
            <a:avLst/>
          </a:prstGeom>
          <a:noFill/>
          <a:ln w="31750" cmpd="thickThin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3" name="Picture 3" descr="D:\МОИ ДОКУМЕНТЫ\Мои документы разное\Мои рисунки\Ангарск\ангар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D:\МОИ ДОКУМЕНТЫ\Мои документы разное\Мои рисунки\ЮИД\GIBB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13325"/>
            <a:ext cx="720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1"/>
          <p:cNvSpPr>
            <a:spLocks noChangeArrowheads="1"/>
          </p:cNvSpPr>
          <p:nvPr/>
        </p:nvSpPr>
        <p:spPr bwMode="auto">
          <a:xfrm>
            <a:off x="3779838" y="5091113"/>
            <a:ext cx="252095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927600"/>
            <a:ext cx="8445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1538" y="5281613"/>
            <a:ext cx="66246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srgbClr val="003366"/>
                </a:solidFill>
                <a:cs typeface="Arial" charset="0"/>
              </a:rPr>
              <a:t>Соблюдайте правила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srgbClr val="003366"/>
                </a:solidFill>
                <a:cs typeface="Arial" charset="0"/>
              </a:rPr>
              <a:t>дорожного движения!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1538" y="3913188"/>
            <a:ext cx="67325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ЮНЫМ АНГАРЧАНАМ-  </a:t>
            </a:r>
          </a:p>
          <a:p>
            <a:pPr algn="r">
              <a:defRPr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БЕЗОПАСНЫЕ ДОРОГИ!</a:t>
            </a: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433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2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3"/>
          <p:cNvSpPr>
            <a:spLocks noChangeArrowheads="1"/>
          </p:cNvSpPr>
          <p:nvPr/>
        </p:nvSpPr>
        <p:spPr bwMode="auto">
          <a:xfrm>
            <a:off x="323850" y="116632"/>
            <a:ext cx="7920558" cy="8512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1205706" y="3501009"/>
            <a:ext cx="6390630" cy="33502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6" name="AutoShape 11"/>
          <p:cNvSpPr>
            <a:spLocks noChangeArrowheads="1"/>
          </p:cNvSpPr>
          <p:nvPr/>
        </p:nvSpPr>
        <p:spPr bwMode="auto">
          <a:xfrm>
            <a:off x="250825" y="1125538"/>
            <a:ext cx="8678863" cy="2303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6715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Детский дорожно-транспортный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  травматизм в цифрах</a:t>
            </a:r>
            <a:endParaRPr 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16794"/>
            <a:ext cx="8424614" cy="2340198"/>
          </a:xfrm>
          <a:ln>
            <a:noFill/>
          </a:ln>
        </p:spPr>
        <p:txBody>
          <a:bodyPr/>
          <a:lstStyle/>
          <a:p>
            <a:pPr lvl="0" algn="just" eaLnBrk="1" hangingPunct="1">
              <a:spcBef>
                <a:spcPts val="0"/>
              </a:spcBef>
              <a:buClr>
                <a:srgbClr val="00CCFF"/>
              </a:buClr>
              <a:buNone/>
              <a:defRPr/>
            </a:pPr>
            <a:r>
              <a:rPr lang="ru-RU" sz="2800" dirty="0" smtClean="0"/>
              <a:t>	</a:t>
            </a:r>
            <a:r>
              <a:rPr lang="ru-RU" sz="2400" dirty="0">
                <a:solidFill>
                  <a:srgbClr val="FFFFFF"/>
                </a:solidFill>
              </a:rPr>
              <a:t>За 8 месяцев </a:t>
            </a:r>
            <a:r>
              <a:rPr lang="ru-RU" sz="2400" dirty="0" smtClean="0">
                <a:solidFill>
                  <a:srgbClr val="FFFFFF"/>
                </a:solidFill>
              </a:rPr>
              <a:t>2018 </a:t>
            </a:r>
            <a:r>
              <a:rPr lang="ru-RU" sz="2400" dirty="0">
                <a:solidFill>
                  <a:srgbClr val="FFFFFF"/>
                </a:solidFill>
              </a:rPr>
              <a:t>г. на территории, обслуживаемой ОГИБДД  УМВД России по Ангарскому городскому округу совершено </a:t>
            </a:r>
            <a:r>
              <a:rPr lang="ru-RU" sz="2400" b="1" dirty="0" smtClean="0">
                <a:solidFill>
                  <a:srgbClr val="FF3300"/>
                </a:solidFill>
              </a:rPr>
              <a:t>19 </a:t>
            </a:r>
            <a:r>
              <a:rPr lang="ru-RU" sz="2400" b="1" dirty="0">
                <a:solidFill>
                  <a:srgbClr val="FF3300"/>
                </a:solidFill>
              </a:rPr>
              <a:t>ДПТ </a:t>
            </a:r>
            <a:r>
              <a:rPr lang="ru-RU" sz="2400" b="1" dirty="0"/>
              <a:t>с участием </a:t>
            </a:r>
            <a:r>
              <a:rPr lang="ru-RU" sz="2400" b="1" dirty="0" smtClean="0"/>
              <a:t>несовершеннолетних в возрасте до 18 лет</a:t>
            </a:r>
            <a:r>
              <a:rPr lang="ru-RU" sz="2400" b="1" dirty="0" smtClean="0">
                <a:solidFill>
                  <a:srgbClr val="FFFFFF"/>
                </a:solidFill>
              </a:rPr>
              <a:t>,  </a:t>
            </a:r>
          </a:p>
          <a:p>
            <a:pPr lvl="0" algn="just" eaLnBrk="1" hangingPunct="1">
              <a:spcBef>
                <a:spcPts val="0"/>
              </a:spcBef>
              <a:buClr>
                <a:srgbClr val="00CCFF"/>
              </a:buClr>
              <a:buNone/>
              <a:defRPr/>
            </a:pPr>
            <a:r>
              <a:rPr lang="ru-RU" sz="2400" b="1" dirty="0">
                <a:solidFill>
                  <a:srgbClr val="FFFFFF"/>
                </a:solidFill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</a:rPr>
              <a:t>   </a:t>
            </a:r>
            <a:r>
              <a:rPr lang="ru-RU" sz="2400" b="1" dirty="0" smtClean="0">
                <a:solidFill>
                  <a:srgbClr val="FF3300"/>
                </a:solidFill>
              </a:rPr>
              <a:t>21 ребенок</a:t>
            </a:r>
            <a:r>
              <a:rPr lang="ru-RU" sz="2400" b="1" dirty="0" smtClean="0">
                <a:solidFill>
                  <a:srgbClr val="FFFFFF"/>
                </a:solidFill>
              </a:rPr>
              <a:t> </a:t>
            </a:r>
            <a:r>
              <a:rPr lang="ru-RU" sz="2400" b="1" dirty="0">
                <a:solidFill>
                  <a:srgbClr val="FFFFFF"/>
                </a:solidFill>
              </a:rPr>
              <a:t>– </a:t>
            </a:r>
            <a:r>
              <a:rPr lang="ru-RU" sz="2400" b="1" dirty="0" smtClean="0">
                <a:solidFill>
                  <a:srgbClr val="FFFFFF"/>
                </a:solidFill>
              </a:rPr>
              <a:t>получил </a:t>
            </a:r>
            <a:r>
              <a:rPr lang="ru-RU" sz="2400" b="1" dirty="0">
                <a:solidFill>
                  <a:srgbClr val="FFFFFF"/>
                </a:solidFill>
              </a:rPr>
              <a:t>травмы.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</a:p>
          <a:p>
            <a:pPr lvl="0" algn="ctr" eaLnBrk="1" hangingPunct="1">
              <a:buClr>
                <a:srgbClr val="00CCFF"/>
              </a:buClr>
              <a:buNone/>
              <a:defRPr/>
            </a:pPr>
            <a:r>
              <a:rPr lang="ru-RU" sz="2000" dirty="0">
                <a:solidFill>
                  <a:srgbClr val="FFFFFF"/>
                </a:solidFill>
                <a:effectLst/>
              </a:rPr>
              <a:t>(из них 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7 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ДТП </a:t>
            </a:r>
            <a:r>
              <a:rPr lang="ru-RU" sz="2000" dirty="0">
                <a:solidFill>
                  <a:srgbClr val="FFFFFF"/>
                </a:solidFill>
                <a:effectLst/>
              </a:rPr>
              <a:t>совершено по вине несовершеннолетних. 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АППГ-9</a:t>
            </a:r>
            <a:r>
              <a:rPr lang="ru-RU" sz="2000" dirty="0">
                <a:solidFill>
                  <a:srgbClr val="FFFFFF"/>
                </a:solidFill>
                <a:effectLst/>
              </a:rPr>
              <a:t>) </a:t>
            </a:r>
            <a:endParaRPr lang="ru-RU" sz="2000" dirty="0">
              <a:solidFill>
                <a:srgbClr val="FF3300"/>
              </a:solidFill>
              <a:effectLst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19585"/>
              </p:ext>
            </p:extLst>
          </p:nvPr>
        </p:nvGraphicFramePr>
        <p:xfrm>
          <a:off x="1115616" y="3501009"/>
          <a:ext cx="6408712" cy="335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1509"/>
            <a:ext cx="13414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5835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7"/>
          <p:cNvSpPr>
            <a:spLocks noChangeArrowheads="1"/>
          </p:cNvSpPr>
          <p:nvPr/>
        </p:nvSpPr>
        <p:spPr bwMode="auto">
          <a:xfrm>
            <a:off x="0" y="1844824"/>
            <a:ext cx="9144000" cy="5013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15"/>
          <p:cNvSpPr>
            <a:spLocks noChangeArrowheads="1"/>
          </p:cNvSpPr>
          <p:nvPr/>
        </p:nvSpPr>
        <p:spPr bwMode="auto">
          <a:xfrm>
            <a:off x="611188" y="188913"/>
            <a:ext cx="78486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Распределение несчастных случаев по месяцам</a:t>
            </a:r>
          </a:p>
        </p:txBody>
      </p:sp>
      <p:pic>
        <p:nvPicPr>
          <p:cNvPr id="6" name="Picture 3" descr="D:\МОИ ДОКУМЕНТЫ\Мои документы разное\Мои рисунки\ЮИД\СВЕТОФОР ЗЛ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07" y="8830"/>
            <a:ext cx="1024871" cy="184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755145"/>
              </p:ext>
            </p:extLst>
          </p:nvPr>
        </p:nvGraphicFramePr>
        <p:xfrm>
          <a:off x="20893" y="2227176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1979712" y="327480"/>
            <a:ext cx="3744912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Возраст</a:t>
            </a:r>
          </a:p>
          <a:p>
            <a:endParaRPr lang="ru-RU" dirty="0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9552" y="1052736"/>
            <a:ext cx="8064896" cy="55446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697566"/>
              </p:ext>
            </p:extLst>
          </p:nvPr>
        </p:nvGraphicFramePr>
        <p:xfrm>
          <a:off x="1493658" y="1208595"/>
          <a:ext cx="6156684" cy="532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D:\МОИ ДОКУМЕНТЫ\Мои документы разное\Мои рисунки\ЮИД\СВЕТОФОР ЗЛ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0795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24"/>
          <p:cNvSpPr>
            <a:spLocks noChangeArrowheads="1"/>
          </p:cNvSpPr>
          <p:nvPr/>
        </p:nvSpPr>
        <p:spPr bwMode="auto">
          <a:xfrm>
            <a:off x="2665413" y="4481513"/>
            <a:ext cx="4248150" cy="23764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79" name="AutoShape 22"/>
          <p:cNvSpPr>
            <a:spLocks noChangeArrowheads="1"/>
          </p:cNvSpPr>
          <p:nvPr/>
        </p:nvSpPr>
        <p:spPr bwMode="auto">
          <a:xfrm>
            <a:off x="193675" y="614363"/>
            <a:ext cx="7691438" cy="31686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460" name="AutoShape 18"/>
          <p:cNvSpPr>
            <a:spLocks noChangeArrowheads="1"/>
          </p:cNvSpPr>
          <p:nvPr/>
        </p:nvSpPr>
        <p:spPr bwMode="auto">
          <a:xfrm>
            <a:off x="2916238" y="3933825"/>
            <a:ext cx="3744912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AutoShape 15"/>
          <p:cNvSpPr>
            <a:spLocks noChangeArrowheads="1"/>
          </p:cNvSpPr>
          <p:nvPr/>
        </p:nvSpPr>
        <p:spPr bwMode="auto">
          <a:xfrm>
            <a:off x="395288" y="0"/>
            <a:ext cx="3744912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208963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 smtClean="0">
                <a:solidFill>
                  <a:srgbClr val="FF33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FF3300"/>
                </a:solidFill>
              </a:rPr>
              <a:t>        </a:t>
            </a:r>
            <a:r>
              <a:rPr lang="ru-RU" sz="2000" b="1" dirty="0" smtClean="0"/>
              <a:t>Время совершения ДТП</a:t>
            </a:r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771775" y="4005263"/>
            <a:ext cx="4038600" cy="3635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Пол</a:t>
            </a:r>
          </a:p>
        </p:txBody>
      </p:sp>
      <p:graphicFrame>
        <p:nvGraphicFramePr>
          <p:cNvPr id="13" name="Chart 7"/>
          <p:cNvGraphicFramePr>
            <a:graphicFrameLocks/>
          </p:cNvGraphicFramePr>
          <p:nvPr/>
        </p:nvGraphicFramePr>
        <p:xfrm>
          <a:off x="0" y="908720"/>
          <a:ext cx="4572000" cy="264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2664619" y="4581128"/>
          <a:ext cx="3996531" cy="246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93329"/>
              </p:ext>
            </p:extLst>
          </p:nvPr>
        </p:nvGraphicFramePr>
        <p:xfrm>
          <a:off x="177715" y="763587"/>
          <a:ext cx="4178261" cy="302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62" name="Picture 18" descr="http://2.bp.blogspot.com/-x3_h5QfcCRk/T99F06Kg59I/AAAAAAAAAPk/F70rheW4XxY/s1600/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23813"/>
            <a:ext cx="1116012" cy="112553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65575"/>
            <a:ext cx="1341438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115977"/>
              </p:ext>
            </p:extLst>
          </p:nvPr>
        </p:nvGraphicFramePr>
        <p:xfrm>
          <a:off x="395288" y="827088"/>
          <a:ext cx="71290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90003"/>
              </p:ext>
            </p:extLst>
          </p:nvPr>
        </p:nvGraphicFramePr>
        <p:xfrm>
          <a:off x="2888517" y="4625640"/>
          <a:ext cx="37449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9469" name="Picture 14" descr="D:\МОИ ДОКУМЕНТЫ\Мои документы разное\Мои рисунки\дети\МАЛЬЧИК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62714"/>
            <a:ext cx="7937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6" descr="D:\МОИ ДОКУМЕНТЫ\Мои документы разное\Мои рисунки\дети\Балет\4269111_2e401c40272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83" y="4778943"/>
            <a:ext cx="433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8732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7380312" y="6419064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4099" name="Picture 10" descr="D:\Мои документы\Мои документы разное\Татьяна Я\Безопасное колесо\0047-056-Dvizhenie-avtomobilj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86187"/>
            <a:ext cx="785818" cy="17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15"/>
          <p:cNvSpPr>
            <a:spLocks noChangeArrowheads="1"/>
          </p:cNvSpPr>
          <p:nvPr/>
        </p:nvSpPr>
        <p:spPr bwMode="auto">
          <a:xfrm>
            <a:off x="717576" y="2119316"/>
            <a:ext cx="7199312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13"/>
          <p:cNvSpPr>
            <a:spLocks noChangeArrowheads="1"/>
          </p:cNvSpPr>
          <p:nvPr/>
        </p:nvSpPr>
        <p:spPr bwMode="auto">
          <a:xfrm>
            <a:off x="717576" y="1543053"/>
            <a:ext cx="7199312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539750" y="188913"/>
            <a:ext cx="7848600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 кем находился ребенок во время ДТП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44551" y="1543053"/>
            <a:ext cx="7570787" cy="2386013"/>
          </a:xfrm>
        </p:spPr>
        <p:txBody>
          <a:bodyPr/>
          <a:lstStyle/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3300"/>
                </a:solidFill>
                <a:effectLst/>
              </a:rPr>
              <a:t>один – </a:t>
            </a:r>
            <a:r>
              <a:rPr lang="ru-RU" sz="2800" b="1" dirty="0" smtClean="0">
                <a:solidFill>
                  <a:srgbClr val="FF3300"/>
                </a:solidFill>
                <a:effectLst/>
              </a:rPr>
              <a:t>9;</a:t>
            </a:r>
            <a:endParaRPr lang="ru-RU" sz="2800" b="1" dirty="0" smtClean="0">
              <a:solidFill>
                <a:srgbClr val="FF3300"/>
              </a:solidFill>
              <a:effectLst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с </a:t>
            </a:r>
            <a:r>
              <a:rPr lang="ru-RU" sz="2800" b="1" dirty="0" smtClean="0">
                <a:solidFill>
                  <a:srgbClr val="FFFF00"/>
                </a:solidFill>
              </a:rPr>
              <a:t>законными представителями </a:t>
            </a:r>
            <a:r>
              <a:rPr lang="ru-RU" sz="2800" b="1" dirty="0" smtClean="0">
                <a:solidFill>
                  <a:srgbClr val="FFFF00"/>
                </a:solidFill>
              </a:rPr>
              <a:t>– </a:t>
            </a:r>
            <a:r>
              <a:rPr lang="ru-RU" sz="2800" b="1" dirty="0" smtClean="0">
                <a:solidFill>
                  <a:srgbClr val="FFFF00"/>
                </a:solidFill>
              </a:rPr>
              <a:t>11;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ru-RU" sz="2800" b="1" dirty="0" smtClean="0">
              <a:solidFill>
                <a:srgbClr val="66FF33"/>
              </a:solidFill>
            </a:endParaRPr>
          </a:p>
        </p:txBody>
      </p:sp>
      <p:pic>
        <p:nvPicPr>
          <p:cNvPr id="4106" name="Picture 11" descr="AMERI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9142" y="4929198"/>
            <a:ext cx="2040378" cy="15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0"/>
          <p:cNvSpPr>
            <a:spLocks noChangeArrowheads="1"/>
          </p:cNvSpPr>
          <p:nvPr/>
        </p:nvSpPr>
        <p:spPr bwMode="auto">
          <a:xfrm>
            <a:off x="4644008" y="3815317"/>
            <a:ext cx="4248150" cy="294729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981043"/>
              </p:ext>
            </p:extLst>
          </p:nvPr>
        </p:nvGraphicFramePr>
        <p:xfrm>
          <a:off x="4541642" y="3864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02700" y="2727165"/>
            <a:ext cx="7199313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endParaRPr lang="ru-RU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b="1" kern="0" dirty="0" smtClean="0">
                <a:solidFill>
                  <a:srgbClr val="990033"/>
                </a:solidFill>
                <a:latin typeface="Tahoma"/>
              </a:rPr>
              <a:t>со сверстниками– 1;</a:t>
            </a:r>
            <a:endParaRPr lang="ru-RU" sz="2800" b="1" kern="0" dirty="0">
              <a:solidFill>
                <a:srgbClr val="990033"/>
              </a:solidFill>
              <a:latin typeface="Tahoma"/>
            </a:endParaRPr>
          </a:p>
          <a:p>
            <a:pPr lvl="0" eaLnBrk="1" hangingPunct="1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endParaRPr lang="ru-RU" sz="2800" b="1" kern="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405100"/>
              </p:ext>
            </p:extLst>
          </p:nvPr>
        </p:nvGraphicFramePr>
        <p:xfrm>
          <a:off x="4806491" y="3961466"/>
          <a:ext cx="39231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28"/>
          <p:cNvSpPr>
            <a:spLocks noChangeArrowheads="1"/>
          </p:cNvSpPr>
          <p:nvPr/>
        </p:nvSpPr>
        <p:spPr bwMode="auto">
          <a:xfrm>
            <a:off x="5795963" y="0"/>
            <a:ext cx="316865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24"/>
          <p:cNvSpPr>
            <a:spLocks noChangeArrowheads="1"/>
          </p:cNvSpPr>
          <p:nvPr/>
        </p:nvSpPr>
        <p:spPr bwMode="auto">
          <a:xfrm>
            <a:off x="684212" y="3429000"/>
            <a:ext cx="4751883" cy="3097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AutoShape 17"/>
          <p:cNvSpPr>
            <a:spLocks noChangeArrowheads="1"/>
          </p:cNvSpPr>
          <p:nvPr/>
        </p:nvSpPr>
        <p:spPr bwMode="auto">
          <a:xfrm>
            <a:off x="5940425" y="4652963"/>
            <a:ext cx="2879725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647699" y="203655"/>
            <a:ext cx="4788396" cy="3095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3" name="Picture 20" descr="det_autokre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97425"/>
            <a:ext cx="2449513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AutoShape 25"/>
          <p:cNvSpPr>
            <a:spLocks noChangeArrowheads="1"/>
          </p:cNvSpPr>
          <p:nvPr/>
        </p:nvSpPr>
        <p:spPr bwMode="auto">
          <a:xfrm>
            <a:off x="5940425" y="260350"/>
            <a:ext cx="2879725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5" name="Picture 23" descr="Child_281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33375"/>
            <a:ext cx="2590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AutoShape 26"/>
          <p:cNvSpPr>
            <a:spLocks noChangeArrowheads="1"/>
          </p:cNvSpPr>
          <p:nvPr/>
        </p:nvSpPr>
        <p:spPr bwMode="auto">
          <a:xfrm>
            <a:off x="5940425" y="2492375"/>
            <a:ext cx="2879725" cy="2087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7" name="Picture 27" descr="1256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565400"/>
            <a:ext cx="2486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321840"/>
              </p:ext>
            </p:extLst>
          </p:nvPr>
        </p:nvGraphicFramePr>
        <p:xfrm>
          <a:off x="622299" y="180851"/>
          <a:ext cx="4572000" cy="295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955301"/>
              </p:ext>
            </p:extLst>
          </p:nvPr>
        </p:nvGraphicFramePr>
        <p:xfrm>
          <a:off x="517611" y="3502025"/>
          <a:ext cx="4896544" cy="285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МОИ ДОКУМЕНТЫ\Мои документы разное\Мои рисунки\ЮИД\к шопу конструктор по ПДД\Конструктор\Перекрестки_дороги\бордю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70" y="5733195"/>
            <a:ext cx="91923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Мои документы разное\Мои рисунки\ЮИД\к шопу конструктор по ПДД\Конструктор\Перекрестки_дороги\Детали перекрестка\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5" y="6462299"/>
            <a:ext cx="9173516" cy="4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0" name="AutoShape 14"/>
          <p:cNvSpPr>
            <a:spLocks noChangeArrowheads="1"/>
          </p:cNvSpPr>
          <p:nvPr/>
        </p:nvSpPr>
        <p:spPr bwMode="auto">
          <a:xfrm>
            <a:off x="179388" y="1340768"/>
            <a:ext cx="8425060" cy="29523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395288" y="3390461"/>
            <a:ext cx="806450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95288" y="2826767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395288" y="2276872"/>
            <a:ext cx="8064500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5"/>
          <p:cNvSpPr>
            <a:spLocks noChangeArrowheads="1"/>
          </p:cNvSpPr>
          <p:nvPr/>
        </p:nvSpPr>
        <p:spPr bwMode="auto">
          <a:xfrm>
            <a:off x="748815" y="116632"/>
            <a:ext cx="8064500" cy="792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512" y="111831"/>
            <a:ext cx="8229600" cy="86409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Маршрут следования ребенка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814" y="1052736"/>
            <a:ext cx="7793771" cy="4528736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A50021"/>
                </a:solidFill>
              </a:rPr>
              <a:t>Игра на улице – </a:t>
            </a:r>
            <a:r>
              <a:rPr lang="ru-RU" dirty="0" smtClean="0">
                <a:solidFill>
                  <a:srgbClr val="A50021"/>
                </a:solidFill>
              </a:rPr>
              <a:t>1 </a:t>
            </a:r>
            <a:endParaRPr lang="ru-RU" dirty="0" smtClean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3399"/>
                </a:solidFill>
              </a:rPr>
              <a:t>Катание – </a:t>
            </a:r>
            <a:r>
              <a:rPr lang="ru-RU" dirty="0" smtClean="0">
                <a:solidFill>
                  <a:srgbClr val="FF3399"/>
                </a:solidFill>
              </a:rPr>
              <a:t>4  </a:t>
            </a:r>
            <a:endParaRPr lang="ru-RU" dirty="0" smtClean="0">
              <a:solidFill>
                <a:srgbClr val="FF3399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3300"/>
                </a:solidFill>
              </a:rPr>
              <a:t>Прогулка – </a:t>
            </a:r>
            <a:r>
              <a:rPr lang="ru-RU" dirty="0" smtClean="0">
                <a:solidFill>
                  <a:srgbClr val="FF3300"/>
                </a:solidFill>
              </a:rPr>
              <a:t>8</a:t>
            </a: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Передвижение </a:t>
            </a:r>
            <a:r>
              <a:rPr lang="ru-RU" sz="2400" dirty="0">
                <a:solidFill>
                  <a:srgbClr val="FFFF00"/>
                </a:solidFill>
              </a:rPr>
              <a:t>на а/м в качестве </a:t>
            </a:r>
            <a:r>
              <a:rPr lang="ru-RU" sz="2400" dirty="0" smtClean="0">
                <a:solidFill>
                  <a:srgbClr val="FFFF00"/>
                </a:solidFill>
              </a:rPr>
              <a:t>пассажира- </a:t>
            </a:r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1276" name="Picture 4" descr="AG00326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355" y="5157192"/>
            <a:ext cx="2320960" cy="17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МОИ ДОКУМЕНТЫ\Мои документы разное\Мои рисунки\ЮИД\к шопу конструктор по ПДД\Конструктор\Объекты\Здания\Школа-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08987"/>
            <a:ext cx="2056309" cy="16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Мои документы разное\Мои рисунки\ЮИД\к шопу конструктор по ПДД\Конструктор\Объекты\Растения\Кус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70" y="5373218"/>
            <a:ext cx="1286378" cy="12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Pictures\день рождения\анимашки\655990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76" y="5762232"/>
            <a:ext cx="666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Мои документы разное\Мои рисунки\ЮИД\к шопу конструктор по ПДД\Конструктор\Люди\Девочка Мальчик\Мальчик-Бежит-за-мячом-(нап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00" y="5762232"/>
            <a:ext cx="1175552" cy="11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95288" y="1654969"/>
            <a:ext cx="806450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800100" lvl="1" indent="-34290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Игра на улице– 1</a:t>
            </a:r>
            <a:endParaRPr lang="ru-RU" sz="32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3"/>
          <p:cNvSpPr>
            <a:spLocks noChangeArrowheads="1"/>
          </p:cNvSpPr>
          <p:nvPr/>
        </p:nvSpPr>
        <p:spPr bwMode="auto">
          <a:xfrm>
            <a:off x="6372200" y="6092505"/>
            <a:ext cx="1258887" cy="188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RYSHAKOVA T.A.</a:t>
            </a:r>
            <a:endParaRPr lang="ru-RU" sz="800" dirty="0"/>
          </a:p>
        </p:txBody>
      </p:sp>
      <p:pic>
        <p:nvPicPr>
          <p:cNvPr id="3075" name="Picture 3" descr="D:\МОИ ДОКУМЕНТЫ\Мои документы разное\Мои рисунки\ЮИД\к шопу конструктор по ПДД\Конструктор\Дорожная разметка\Дорожная разметка (плакаты)\1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01" y="4889825"/>
            <a:ext cx="9361040" cy="20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81" name="AutoShape 17"/>
          <p:cNvSpPr>
            <a:spLocks noChangeArrowheads="1"/>
          </p:cNvSpPr>
          <p:nvPr/>
        </p:nvSpPr>
        <p:spPr bwMode="auto">
          <a:xfrm>
            <a:off x="0" y="692150"/>
            <a:ext cx="9144000" cy="43210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755650" y="188913"/>
            <a:ext cx="78486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Место совершения ДТП</a:t>
            </a:r>
          </a:p>
        </p:txBody>
      </p:sp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250825" y="1196752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FFFF00"/>
                </a:solidFill>
              </a:rPr>
              <a:t>Перекресток </a:t>
            </a:r>
            <a:r>
              <a:rPr lang="ru-RU" b="1" dirty="0" smtClean="0">
                <a:solidFill>
                  <a:srgbClr val="FFFF00"/>
                </a:solidFill>
              </a:rPr>
              <a:t>–5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50825" y="1701577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chemeClr val="bg2"/>
                </a:solidFill>
              </a:rPr>
              <a:t>Нерегулируемый пешеходный переход– </a:t>
            </a:r>
            <a:r>
              <a:rPr lang="ru-RU" b="1" dirty="0" smtClean="0">
                <a:solidFill>
                  <a:schemeClr val="bg2"/>
                </a:solidFill>
              </a:rPr>
              <a:t>3 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0473" name="AutoShape 9"/>
          <p:cNvSpPr>
            <a:spLocks noChangeArrowheads="1"/>
          </p:cNvSpPr>
          <p:nvPr/>
        </p:nvSpPr>
        <p:spPr bwMode="auto">
          <a:xfrm>
            <a:off x="250825" y="2204814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189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1700" b="1" dirty="0">
                <a:solidFill>
                  <a:srgbClr val="FF3300"/>
                </a:solidFill>
              </a:rPr>
              <a:t>Проезжая часть вне перекрестка и пешеходного перехода – </a:t>
            </a:r>
            <a:r>
              <a:rPr lang="ru-RU" sz="1700" b="1" dirty="0" smtClean="0">
                <a:solidFill>
                  <a:srgbClr val="FF3300"/>
                </a:solidFill>
              </a:rPr>
              <a:t>5 </a:t>
            </a:r>
            <a:endParaRPr lang="ru-RU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250825" y="2709639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Регулируемый пешеходный переход– </a:t>
            </a: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endParaRPr lang="ru-RU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250825" y="3212877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Внутриквартальная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зона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b="1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/>
          </a:p>
        </p:txBody>
      </p:sp>
      <p:sp>
        <p:nvSpPr>
          <p:cNvPr id="190476" name="AutoShape 12"/>
          <p:cNvSpPr>
            <a:spLocks noChangeArrowheads="1"/>
          </p:cNvSpPr>
          <p:nvPr/>
        </p:nvSpPr>
        <p:spPr bwMode="auto">
          <a:xfrm>
            <a:off x="250825" y="3717702"/>
            <a:ext cx="8713788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chemeClr val="bg2"/>
                </a:solidFill>
              </a:rPr>
              <a:t>Сельский населенный </a:t>
            </a:r>
            <a:r>
              <a:rPr lang="ru-RU" b="1" dirty="0" smtClean="0">
                <a:solidFill>
                  <a:schemeClr val="bg2"/>
                </a:solidFill>
              </a:rPr>
              <a:t>пункт-2  </a:t>
            </a:r>
            <a:endParaRPr lang="ru-RU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0477" name="AutoShape 13"/>
          <p:cNvSpPr>
            <a:spLocks noChangeArrowheads="1"/>
          </p:cNvSpPr>
          <p:nvPr/>
        </p:nvSpPr>
        <p:spPr bwMode="auto">
          <a:xfrm>
            <a:off x="224929" y="4220939"/>
            <a:ext cx="8713788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Дорога вне населенного пункта-1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2300" name="Picture 4" descr="TN0009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0669" y="4621422"/>
            <a:ext cx="2041883" cy="12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" descr="ag_photograph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52536" y="4445775"/>
            <a:ext cx="1224658" cy="153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" descr="D:\Мои документы\Мои документы разное\Татьяна Я\Безопасное колесо\0034-049-Dvizhenie-avtomobilj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6656" y="6234837"/>
            <a:ext cx="1016409" cy="76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ОИ ДОКУМЕНТЫ\Мои документы разное\Мои рисунки\ЮИД\к шопу конструктор по ПДД\Конструктор\Транспорт\груз и спец\грузовик_к_н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50" y="5300376"/>
            <a:ext cx="1188194" cy="158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b2004117gl">
  <a:themeElements>
    <a:clrScheme name="sample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Текстура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5958</TotalTime>
  <Words>683</Words>
  <Application>Microsoft Office PowerPoint</Application>
  <PresentationFormat>Экран (4:3)</PresentationFormat>
  <Paragraphs>218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Текстура</vt:lpstr>
      <vt:lpstr>2_cdb2004117gl</vt:lpstr>
      <vt:lpstr>Презентация PowerPoint</vt:lpstr>
      <vt:lpstr>Детский дорожно-транспортный     травматизм в цифрах</vt:lpstr>
      <vt:lpstr>Распределение несчастных случаев по месяцам</vt:lpstr>
      <vt:lpstr>Презентация PowerPoint</vt:lpstr>
      <vt:lpstr>Презентация PowerPoint</vt:lpstr>
      <vt:lpstr>С кем находился ребенок во время ДТП </vt:lpstr>
      <vt:lpstr>Презентация PowerPoint</vt:lpstr>
      <vt:lpstr>Маршрут следования ребенка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Рушакова Т.А.</dc:creator>
  <cp:lastModifiedBy>User</cp:lastModifiedBy>
  <cp:revision>250</cp:revision>
  <dcterms:created xsi:type="dcterms:W3CDTF">2007-11-10T13:08:37Z</dcterms:created>
  <dcterms:modified xsi:type="dcterms:W3CDTF">2018-09-28T08:15:24Z</dcterms:modified>
</cp:coreProperties>
</file>