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14" r:id="rId2"/>
    <p:sldId id="320" r:id="rId3"/>
    <p:sldId id="288" r:id="rId4"/>
    <p:sldId id="289" r:id="rId5"/>
    <p:sldId id="322" r:id="rId6"/>
    <p:sldId id="290" r:id="rId7"/>
    <p:sldId id="291" r:id="rId8"/>
    <p:sldId id="293" r:id="rId9"/>
    <p:sldId id="310" r:id="rId10"/>
    <p:sldId id="311" r:id="rId11"/>
    <p:sldId id="319" r:id="rId12"/>
    <p:sldId id="323" r:id="rId13"/>
    <p:sldId id="318" r:id="rId14"/>
    <p:sldId id="315" r:id="rId15"/>
    <p:sldId id="328" r:id="rId16"/>
    <p:sldId id="304" r:id="rId17"/>
    <p:sldId id="329" r:id="rId18"/>
    <p:sldId id="30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66FF"/>
    <a:srgbClr val="FFFFFF"/>
    <a:srgbClr val="1DA755"/>
    <a:srgbClr val="0000FF"/>
    <a:srgbClr val="3366FF"/>
    <a:srgbClr val="FF3399"/>
    <a:srgbClr val="A50021"/>
    <a:srgbClr val="66FF33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1&#1072;&#1085;&#1072;&#1083;&#1080;&#1079;%20&#1044;&#1044;&#1044;&#1058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91;&#1096;&#1072;&#1082;&#1086;&#1074;&#1072;%20&#1082;&#1086;&#1084;&#1087;\&#1058;&#1072;&#1090;&#1100;&#1103;&#1085;&#1072;\&#1044;&#1080;&#1072;&#1075;&#1088;&#1072;&#1084;&#1084;&#1099;\&#1044;&#1044;&#1044;&#1058;%202015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91;&#1096;&#1072;&#1082;&#1086;&#1074;&#1072;%20&#1082;&#1086;&#1084;&#1087;\&#1058;&#1072;&#1090;&#1100;&#1103;&#1085;&#1072;\&#1044;&#1080;&#1072;&#1075;&#1088;&#1072;&#1084;&#1084;&#1099;\&#1044;&#1044;&#1044;&#1058;%202015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91;&#1096;&#1072;&#1082;&#1086;&#1074;&#1072;%20&#1082;&#1086;&#1084;&#1087;\&#1058;&#1072;&#1090;&#1100;&#1103;&#1085;&#1072;\&#1044;&#1080;&#1072;&#1075;&#1088;&#1072;&#1084;&#1084;&#1099;\&#1044;&#1044;&#1044;&#1058;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/>
              <a:t>Ситуация по ДДТТ в Ангарском городском округе за 8 месяцев</a:t>
            </a:r>
            <a:r>
              <a:rPr lang="ru-RU" sz="1200" baseline="0"/>
              <a:t> </a:t>
            </a:r>
            <a:r>
              <a:rPr lang="ru-RU" sz="1200"/>
              <a:t>2016-2017 г.г.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Лист3!$B$2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9.722222222222222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11111111111110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Лист3!$A$3:$A$5</c:f>
              <c:strCache>
                <c:ptCount val="3"/>
                <c:pt idx="0">
                  <c:v>кол-во ДТП</c:v>
                </c:pt>
                <c:pt idx="1">
                  <c:v>получили травмы</c:v>
                </c:pt>
                <c:pt idx="2">
                  <c:v>погибло</c:v>
                </c:pt>
              </c:strCache>
            </c:strRef>
          </c:cat>
          <c:val>
            <c:numRef>
              <c:f>Лист3!$B$3:$B$5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0.13425925925925927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0.1527777777777777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Лист3!$A$3:$A$5</c:f>
              <c:strCache>
                <c:ptCount val="3"/>
                <c:pt idx="0">
                  <c:v>кол-во ДТП</c:v>
                </c:pt>
                <c:pt idx="1">
                  <c:v>получили травмы</c:v>
                </c:pt>
                <c:pt idx="2">
                  <c:v>погибло</c:v>
                </c:pt>
              </c:strCache>
            </c:strRef>
          </c:cat>
          <c:val>
            <c:numRef>
              <c:f>Лист3!$C$3:$C$5</c:f>
              <c:numCache>
                <c:formatCode>General</c:formatCode>
                <c:ptCount val="3"/>
                <c:pt idx="0">
                  <c:v>26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5.5555555555555558E-3"/>
                  <c:y val="0.125"/>
                </c:manualLayout>
              </c:layout>
              <c:showVal val="1"/>
            </c:dLbl>
            <c:dLbl>
              <c:idx val="1"/>
              <c:layout>
                <c:manualLayout>
                  <c:x val="-2.7777777777777796E-3"/>
                  <c:y val="0.1527777777777777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Лист3!$A$3:$A$5</c:f>
              <c:strCache>
                <c:ptCount val="3"/>
                <c:pt idx="0">
                  <c:v>кол-во ДТП</c:v>
                </c:pt>
                <c:pt idx="1">
                  <c:v>получили травмы</c:v>
                </c:pt>
                <c:pt idx="2">
                  <c:v>погибло</c:v>
                </c:pt>
              </c:strCache>
            </c:strRef>
          </c:cat>
          <c:val>
            <c:numRef>
              <c:f>Лист3!$D$3:$D$5</c:f>
              <c:numCache>
                <c:formatCode>General</c:formatCode>
                <c:ptCount val="3"/>
              </c:numCache>
            </c:numRef>
          </c:val>
        </c:ser>
        <c:dLbls/>
        <c:shape val="box"/>
        <c:axId val="79287424"/>
        <c:axId val="79288960"/>
        <c:axId val="0"/>
      </c:bar3DChart>
      <c:catAx>
        <c:axId val="79287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79288960"/>
        <c:crosses val="autoZero"/>
        <c:auto val="1"/>
        <c:lblAlgn val="ctr"/>
        <c:lblOffset val="100"/>
      </c:catAx>
      <c:valAx>
        <c:axId val="79288960"/>
        <c:scaling>
          <c:orientation val="minMax"/>
        </c:scaling>
        <c:axPos val="l"/>
        <c:majorGridlines/>
        <c:numFmt formatCode="General" sourceLinked="1"/>
        <c:tickLblPos val="nextTo"/>
        <c:crossAx val="79287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noFill/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Лист4!$A$36:$A$37</c:f>
              <c:strCache>
                <c:ptCount val="2"/>
                <c:pt idx="0">
                  <c:v>один</c:v>
                </c:pt>
                <c:pt idx="1">
                  <c:v>со взрослыми</c:v>
                </c:pt>
              </c:strCache>
            </c:strRef>
          </c:cat>
          <c:val>
            <c:numRef>
              <c:f>Лист4!$B$36:$B$37</c:f>
              <c:numCache>
                <c:formatCode>General</c:formatCode>
                <c:ptCount val="2"/>
                <c:pt idx="0">
                  <c:v>14</c:v>
                </c:pt>
                <c:pt idx="1">
                  <c:v>12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  <c:dispBlanksAs val="zero"/>
  </c:chart>
  <c:spPr>
    <a:noFill/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Категории участников</a:t>
            </a:r>
          </a:p>
        </c:rich>
      </c:tx>
      <c:layout/>
    </c:title>
    <c:view3D>
      <c:rotX val="30"/>
      <c:rotY val="15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Lbls>
            <c:dLbl>
              <c:idx val="2"/>
              <c:layout>
                <c:manualLayout>
                  <c:x val="-0.10943394575678045"/>
                  <c:y val="3.6745771361913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8.6309492563429582E-2"/>
                  <c:y val="-0.1070410278758042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3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-3.1187007874015758E-2"/>
                  <c:y val="-8.7420002182297799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Лист3!$A$133:$A$138</c:f>
              <c:strCache>
                <c:ptCount val="5"/>
                <c:pt idx="1">
                  <c:v>пешеход</c:v>
                </c:pt>
                <c:pt idx="2">
                  <c:v>пассажир  л/а</c:v>
                </c:pt>
                <c:pt idx="3">
                  <c:v>велосипедист</c:v>
                </c:pt>
                <c:pt idx="4">
                  <c:v>пассажир  общ. транспорта</c:v>
                </c:pt>
              </c:strCache>
            </c:strRef>
          </c:cat>
          <c:val>
            <c:numRef>
              <c:f>Лист3!$B$133:$B$138</c:f>
              <c:numCache>
                <c:formatCode>General</c:formatCode>
                <c:ptCount val="6"/>
                <c:pt idx="1">
                  <c:v>19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0"/>
        <c:delete val="1"/>
      </c:legendEntry>
      <c:legendEntry>
        <c:idx val="5"/>
        <c:delete val="1"/>
      </c:legendEntry>
      <c:layout/>
    </c:legend>
    <c:plotVisOnly val="1"/>
    <c:dispBlanksAs val="zero"/>
  </c:chart>
  <c:spPr>
    <a:noFill/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Виновник ДТП</a:t>
            </a:r>
          </a:p>
        </c:rich>
      </c:tx>
      <c:layout/>
    </c:title>
    <c:view3D>
      <c:rotX val="30"/>
      <c:rotY val="19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0.17340419947506566"/>
                  <c:y val="-0.12017279090113739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083070866141732"/>
                  <c:y val="4.645304753572470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Лист3!$A$152:$A$155</c:f>
              <c:strCache>
                <c:ptCount val="4"/>
                <c:pt idx="0">
                  <c:v>ребенок</c:v>
                </c:pt>
                <c:pt idx="1">
                  <c:v>водители л/а</c:v>
                </c:pt>
                <c:pt idx="2">
                  <c:v>водитель общ.транспорта</c:v>
                </c:pt>
                <c:pt idx="3">
                  <c:v>водитель  груз/а</c:v>
                </c:pt>
              </c:strCache>
            </c:strRef>
          </c:cat>
          <c:val>
            <c:numRef>
              <c:f>Лист3!$B$152:$B$155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  <c:dispBlanksAs val="zero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Лист3!$A$27</c:f>
              <c:strCache>
                <c:ptCount val="1"/>
                <c:pt idx="0">
                  <c:v>кол-во ДТП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Лист3!$B$26:$I$26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Лист3!$B$27:$I$27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9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Лист3!$A$28</c:f>
              <c:strCache>
                <c:ptCount val="1"/>
                <c:pt idx="0">
                  <c:v>получили травмы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Лист3!$B$26:$I$26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Лист3!$B$28:$I$28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10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</c:ser>
        <c:dLbls>
          <c:showVal val="1"/>
        </c:dLbls>
        <c:shape val="box"/>
        <c:axId val="79254656"/>
        <c:axId val="79256192"/>
        <c:axId val="0"/>
      </c:bar3DChart>
      <c:catAx>
        <c:axId val="79254656"/>
        <c:scaling>
          <c:orientation val="minMax"/>
        </c:scaling>
        <c:axPos val="b"/>
        <c:numFmt formatCode="General" sourceLinked="1"/>
        <c:tickLblPos val="nextTo"/>
        <c:crossAx val="79256192"/>
        <c:crosses val="autoZero"/>
        <c:auto val="1"/>
        <c:lblAlgn val="ctr"/>
        <c:lblOffset val="100"/>
      </c:catAx>
      <c:valAx>
        <c:axId val="79256192"/>
        <c:scaling>
          <c:orientation val="minMax"/>
        </c:scaling>
        <c:axPos val="l"/>
        <c:majorGridlines/>
        <c:numFmt formatCode="General" sourceLinked="1"/>
        <c:tickLblPos val="nextTo"/>
        <c:crossAx val="7925465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spPr>
            <a:effectLst>
              <a:innerShdw blurRad="63500" dist="50800" dir="16200000">
                <a:srgbClr val="990033">
                  <a:alpha val="50000"/>
                </a:srgbClr>
              </a:inn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Лист4!$A$3:$A$15</c:f>
              <c:strCache>
                <c:ptCount val="13"/>
                <c:pt idx="0">
                  <c:v>до 3 лет</c:v>
                </c:pt>
                <c:pt idx="1">
                  <c:v>5 лет</c:v>
                </c:pt>
                <c:pt idx="2">
                  <c:v>6 лет</c:v>
                </c:pt>
                <c:pt idx="3">
                  <c:v>7 лет</c:v>
                </c:pt>
                <c:pt idx="4">
                  <c:v>8 лет</c:v>
                </c:pt>
                <c:pt idx="5">
                  <c:v>10 лет</c:v>
                </c:pt>
                <c:pt idx="6">
                  <c:v>11 лет</c:v>
                </c:pt>
                <c:pt idx="7">
                  <c:v>12 лет</c:v>
                </c:pt>
                <c:pt idx="8">
                  <c:v>13 лет</c:v>
                </c:pt>
                <c:pt idx="9">
                  <c:v>14 лет</c:v>
                </c:pt>
                <c:pt idx="10">
                  <c:v>15 лет</c:v>
                </c:pt>
                <c:pt idx="11">
                  <c:v>16 лет</c:v>
                </c:pt>
                <c:pt idx="12">
                  <c:v>17 лет</c:v>
                </c:pt>
              </c:strCache>
            </c:strRef>
          </c:cat>
          <c:val>
            <c:numRef>
              <c:f>Лист4!$B$3:$B$15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Val val="1"/>
        </c:dLbls>
        <c:axId val="79411456"/>
        <c:axId val="79507456"/>
      </c:barChart>
      <c:catAx>
        <c:axId val="79411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507456"/>
        <c:crosses val="autoZero"/>
        <c:auto val="1"/>
        <c:lblAlgn val="ctr"/>
        <c:lblOffset val="100"/>
      </c:catAx>
      <c:valAx>
        <c:axId val="7950745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</c:title>
        <c:numFmt formatCode="General" sourceLinked="1"/>
        <c:tickLblPos val="nextTo"/>
        <c:crossAx val="79411456"/>
        <c:crosses val="autoZero"/>
        <c:crossBetween val="between"/>
        <c:majorUnit val="1"/>
        <c:minorUnit val="1"/>
      </c:valAx>
    </c:plotArea>
    <c:plotVisOnly val="1"/>
    <c:dispBlanksAs val="gap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depthPercent val="100"/>
      <c:perspective val="0"/>
    </c:view3D>
    <c:plotArea>
      <c:layout/>
      <c:pie3DChart>
        <c:varyColors val="1"/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80"/>
      <c:depthPercent val="100"/>
      <c:perspective val="30"/>
    </c:view3D>
    <c:plotArea>
      <c:layout/>
      <c:pie3DChart>
        <c:varyColors val="1"/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31476397906084069"/>
          <c:y val="0.76211422767086134"/>
          <c:w val="0.37682730347894222"/>
          <c:h val="9.3346264389424241E-2"/>
        </c:manualLayout>
      </c:layout>
    </c:legend>
    <c:plotVisOnly val="1"/>
    <c:dispBlanksAs val="zero"/>
  </c:chart>
  <c:spPr>
    <a:noFill/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5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spPr>
    <a:noFill/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Лист3!$A$39:$A$46</c:f>
              <c:strCache>
                <c:ptCount val="7"/>
                <c:pt idx="0">
                  <c:v>7.00-9.00</c:v>
                </c:pt>
                <c:pt idx="1">
                  <c:v>9.00-12.00</c:v>
                </c:pt>
                <c:pt idx="2">
                  <c:v>12.00-14.00</c:v>
                </c:pt>
                <c:pt idx="3">
                  <c:v>14.00-16.00</c:v>
                </c:pt>
                <c:pt idx="4">
                  <c:v>16.00-18.00</c:v>
                </c:pt>
                <c:pt idx="5">
                  <c:v>18.00-20.00</c:v>
                </c:pt>
                <c:pt idx="6">
                  <c:v>20.00-22.00</c:v>
                </c:pt>
              </c:strCache>
            </c:strRef>
          </c:cat>
          <c:val>
            <c:numRef>
              <c:f>Лист3!$B$39:$B$46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10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shape val="box"/>
        <c:axId val="66270336"/>
        <c:axId val="66271872"/>
        <c:axId val="0"/>
      </c:bar3DChart>
      <c:catAx>
        <c:axId val="66270336"/>
        <c:scaling>
          <c:orientation val="minMax"/>
        </c:scaling>
        <c:axPos val="b"/>
        <c:tickLblPos val="nextTo"/>
        <c:crossAx val="66271872"/>
        <c:crosses val="autoZero"/>
        <c:auto val="1"/>
        <c:lblAlgn val="ctr"/>
        <c:lblOffset val="100"/>
      </c:catAx>
      <c:valAx>
        <c:axId val="66271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кол-во человек</a:t>
                </a:r>
              </a:p>
            </c:rich>
          </c:tx>
          <c:layout/>
        </c:title>
        <c:numFmt formatCode="General" sourceLinked="1"/>
        <c:tickLblPos val="nextTo"/>
        <c:crossAx val="66270336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Лист3!$A$52:$A$53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Лист3!$B$52:$B$53</c:f>
              <c:numCache>
                <c:formatCode>General</c:formatCode>
                <c:ptCount val="2"/>
                <c:pt idx="0">
                  <c:v>15</c:v>
                </c:pt>
                <c:pt idx="1">
                  <c:v>12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  <c:dispBlanksAs val="zero"/>
  </c:chart>
  <c:spPr>
    <a:noFill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dLbls>
          <c:showVal val="1"/>
        </c:dLbls>
      </c:pie3DChart>
    </c:plotArea>
    <c:legend>
      <c:legendPos val="b"/>
      <c:layout/>
    </c:legend>
    <c:plotVisOnly val="1"/>
    <c:dispBlanksAs val="zero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07C0-0974-4E96-BE9E-C4B96D915C01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38B9F-4B08-4505-96C1-86D6FF7437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18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8B9F-4B08-4505-96C1-86D6FF7437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33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83FC4-2598-460E-AD36-6735ED147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6361-7072-4AF8-A8A7-6842F681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C0F-EB19-446C-9139-E12BA43F9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52CE-3073-4AA5-BCC6-829C2E11E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7092-8B07-4292-9205-4BBBA3E5C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448B-90A7-45DB-A913-7BF729AE5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5AEC-C404-4F1C-97D2-19FA0AE29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C1EF3-19C1-4B5A-AC32-E17E1B38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341B-21AD-43A5-9E03-FBEE9600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1496-5EDF-4868-91FC-DEB94BF6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6FF9-73F7-49D9-8A2B-84728337C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59C3-5B73-48BE-828E-CE6D1F4CD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59B48D3-B71B-4CE3-921B-837B77EB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 advClick="0" advTm="500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135937" cy="576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Ситуация по детскому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дорожно-транспортному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травматизму  на территории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Ангарского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городского округа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 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8 месяцев 2017 года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43" name="AutoShape 55"/>
          <p:cNvSpPr>
            <a:spLocks noChangeArrowheads="1"/>
          </p:cNvSpPr>
          <p:nvPr/>
        </p:nvSpPr>
        <p:spPr bwMode="auto">
          <a:xfrm>
            <a:off x="179388" y="1412999"/>
            <a:ext cx="8712200" cy="31681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684213" y="116632"/>
            <a:ext cx="7848600" cy="792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ДТП по вине детей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</p:txBody>
      </p:sp>
      <p:sp>
        <p:nvSpPr>
          <p:cNvPr id="191537" name="AutoShape 49"/>
          <p:cNvSpPr>
            <a:spLocks noChangeArrowheads="1"/>
          </p:cNvSpPr>
          <p:nvPr/>
        </p:nvSpPr>
        <p:spPr bwMode="auto">
          <a:xfrm>
            <a:off x="683568" y="908720"/>
            <a:ext cx="7848600" cy="6093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ru-RU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ru-RU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выполнение ПДД пешеходами:</a:t>
            </a:r>
          </a:p>
          <a:p>
            <a:pPr marL="342900" indent="-342900">
              <a:defRPr/>
            </a:pPr>
            <a:endParaRPr lang="ru-RU" sz="3200" dirty="0"/>
          </a:p>
        </p:txBody>
      </p:sp>
      <p:sp>
        <p:nvSpPr>
          <p:cNvPr id="13318" name="AutoShape 50"/>
          <p:cNvSpPr>
            <a:spLocks noChangeArrowheads="1"/>
          </p:cNvSpPr>
          <p:nvPr/>
        </p:nvSpPr>
        <p:spPr bwMode="auto">
          <a:xfrm>
            <a:off x="431830" y="1622903"/>
            <a:ext cx="853281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Переход через проезжую часть в неустановленном месте-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4 </a:t>
            </a:r>
            <a:endParaRPr lang="ru-RU" sz="1600" b="1" dirty="0">
              <a:solidFill>
                <a:schemeClr val="bg2"/>
              </a:solidFill>
            </a:endParaRPr>
          </a:p>
          <a:p>
            <a:endParaRPr lang="ru-RU" sz="2000" b="1" dirty="0"/>
          </a:p>
        </p:txBody>
      </p:sp>
      <p:sp>
        <p:nvSpPr>
          <p:cNvPr id="13319" name="AutoShape 51"/>
          <p:cNvSpPr>
            <a:spLocks noChangeArrowheads="1"/>
          </p:cNvSpPr>
          <p:nvPr/>
        </p:nvSpPr>
        <p:spPr bwMode="auto">
          <a:xfrm>
            <a:off x="431831" y="2414991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Неподчинение сигналам светофора – </a:t>
            </a:r>
            <a:r>
              <a:rPr lang="ru-RU" sz="2000" b="1" dirty="0" smtClean="0">
                <a:solidFill>
                  <a:srgbClr val="FF3300"/>
                </a:solidFill>
              </a:rPr>
              <a:t>1 </a:t>
            </a:r>
            <a:endParaRPr lang="ru-RU" b="1" dirty="0">
              <a:solidFill>
                <a:schemeClr val="bg2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91540" name="AutoShape 52"/>
          <p:cNvSpPr>
            <a:spLocks noChangeArrowheads="1"/>
          </p:cNvSpPr>
          <p:nvPr/>
        </p:nvSpPr>
        <p:spPr bwMode="auto">
          <a:xfrm>
            <a:off x="431831" y="3062691"/>
            <a:ext cx="8569325" cy="8703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Неожиданный </a:t>
            </a:r>
            <a:r>
              <a:rPr lang="ru-RU" sz="2000" b="1" dirty="0">
                <a:solidFill>
                  <a:schemeClr val="bg2"/>
                </a:solidFill>
              </a:rPr>
              <a:t>выход на проезжую </a:t>
            </a:r>
            <a:r>
              <a:rPr lang="ru-RU" sz="2000" b="1" dirty="0" smtClean="0">
                <a:solidFill>
                  <a:schemeClr val="bg2"/>
                </a:solidFill>
              </a:rPr>
              <a:t>часть из-за ТС,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сооружений, деревьев</a:t>
            </a:r>
            <a:r>
              <a:rPr lang="ru-RU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000250" y="5955722"/>
            <a:ext cx="4357688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2" name="Picture 12" descr="TN002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3803"/>
            <a:ext cx="3635896" cy="16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63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030" y="5259387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Мои документы разное\Мои рисунки\ЮИД\к шопу конструктор по ПДД\Конструктор\Светофор\стол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0169" y="3494738"/>
            <a:ext cx="270411" cy="13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Мои документы разное\Мои рисунки\ЮИД\к шопу конструктор по ПДД\Конструктор\Светофор\Правый ракурс\Нам-К-прав-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4769" y="3089731"/>
            <a:ext cx="426387" cy="7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Мои документы разное\Мои рисунки\ЮИД\к шопу конструктор по ПДД\Конструктор\Люди\Девочка Мальчик\Девочка-Бежит-(налево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280" y="5655468"/>
            <a:ext cx="851097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ДОКУМЕНТЫ\Мои документы разное\Мои рисунки\ЮИД\к шопу конструктор по ПДД\Конструктор\Транспорт\груз и спец\пожарная_налев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704" y="4224984"/>
            <a:ext cx="2822224" cy="21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6779" y="5003803"/>
            <a:ext cx="1460127" cy="10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16308" y="5820457"/>
            <a:ext cx="4357688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179388" y="6669088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/>
              <a:t>ZEBRA</a:t>
            </a:r>
            <a:endParaRPr lang="ru-RU" sz="800" dirty="0"/>
          </a:p>
        </p:txBody>
      </p:sp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419292" y="1592683"/>
            <a:ext cx="7993062" cy="20884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/>
            </a:r>
            <a:br>
              <a:rPr lang="ru-RU" sz="4000" b="1" smtClean="0">
                <a:solidFill>
                  <a:srgbClr val="FF3300"/>
                </a:solidFill>
              </a:rPr>
            </a:br>
            <a:endParaRPr lang="ru-RU" sz="4000" b="1" smtClean="0">
              <a:solidFill>
                <a:srgbClr val="FF3300"/>
              </a:solidFill>
            </a:endParaRPr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323850" y="404664"/>
            <a:ext cx="8640763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Невыполнение ПДД мотоциклами, </a:t>
            </a:r>
          </a:p>
          <a:p>
            <a:pPr lvl="0"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водителями мопедов и автомобилей:</a:t>
            </a: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51520" y="1808708"/>
            <a:ext cx="8066088" cy="6694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1600" b="1" dirty="0">
                <a:solidFill>
                  <a:schemeClr val="bg2"/>
                </a:solidFill>
              </a:rPr>
              <a:t>Неподчинение сигналам светофора, требованиям дорожных знаков и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1600" b="1" dirty="0">
                <a:solidFill>
                  <a:schemeClr val="bg2"/>
                </a:solidFill>
              </a:rPr>
              <a:t>разметки </a:t>
            </a:r>
            <a:r>
              <a:rPr lang="ru-RU" sz="1600" b="1" dirty="0" smtClean="0">
                <a:solidFill>
                  <a:schemeClr val="bg2"/>
                </a:solidFill>
              </a:rPr>
              <a:t>-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251520" y="2636912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Иное -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pic>
        <p:nvPicPr>
          <p:cNvPr id="2050" name="Picture 2" descr="D:\шоп\к шопу конструктор по ПДД\Конструктор\Люди\На велосипеде и мотоцикле\мото_с_коляск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301" y="4831748"/>
            <a:ext cx="1830377" cy="19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шоп\к шопу конструктор по ПДД\Конструктор\Транспорт\легковые автомобили\легк_бавт_нале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571" y="3745324"/>
            <a:ext cx="2736429" cy="20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шоп\к шопу конструктор по ПДД\Конструктор\Транспорт\пассажирский транспорт\автобус2_отк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87" y="3737980"/>
            <a:ext cx="4602088" cy="34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Мои документы разное\Мои рисунки\ЮИД\к шопу конструктор по ПДД\Конструктор\Транспорт\мото_вело\Мальчик-и-девочка_на_вел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421" y="5117823"/>
            <a:ext cx="1836520" cy="16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838974"/>
      </p:ext>
    </p:ext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395288" y="1700808"/>
            <a:ext cx="7993062" cy="2880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7579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/>
            </a:r>
            <a:br>
              <a:rPr lang="ru-RU" sz="4000" b="1" smtClean="0">
                <a:solidFill>
                  <a:srgbClr val="FF3300"/>
                </a:solidFill>
              </a:rPr>
            </a:br>
            <a:endParaRPr lang="ru-RU" sz="4000" b="1" smtClean="0">
              <a:solidFill>
                <a:srgbClr val="FF3300"/>
              </a:solidFill>
            </a:endParaRPr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251520" y="454064"/>
            <a:ext cx="8640763" cy="958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Обстоятельства, способствующие ДТП:</a:t>
            </a: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40642" y="1983863"/>
            <a:ext cx="8066088" cy="5038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Не умение предвидеть развитие дорожной ситуации-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4;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240642" y="2519650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Переоценка своих возможностей-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40642" y="3023706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Невнимательность - </a:t>
            </a:r>
            <a:r>
              <a:rPr lang="ru-RU" b="1" dirty="0" smtClean="0">
                <a:solidFill>
                  <a:srgbClr val="FF3300"/>
                </a:solidFill>
              </a:rPr>
              <a:t>3;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251520" y="3500289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Неправильные действия по указанию родителей, взрослых -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5044039"/>
            <a:ext cx="1034224" cy="13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шоп\к шопу конструктор по ПДД\Конструктор\Люди\Дети с Родителями\Мама--Мальчик-Идут-(напра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42" y="4274993"/>
            <a:ext cx="189739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шоп\к шопу конструктор по ПДД\Конструктор\Транспорт\груз и спец\Камаз-Налев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819" y="4278997"/>
            <a:ext cx="3404419" cy="18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шоп\к шопу конструктор по ПДД\Конструктор\Транспорт\элементы\К-с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819" y="5524534"/>
            <a:ext cx="432644" cy="4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шоп\к шопу конструктор по ПДД\Конструктор\Транспорт\мото_вело\Мальчик-и-девочка_на_вел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847" y="5197165"/>
            <a:ext cx="1651999" cy="147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377308"/>
      </p:ext>
    </p:ext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43" name="AutoShape 55"/>
          <p:cNvSpPr>
            <a:spLocks noChangeArrowheads="1"/>
          </p:cNvSpPr>
          <p:nvPr/>
        </p:nvSpPr>
        <p:spPr bwMode="auto">
          <a:xfrm>
            <a:off x="179388" y="1350119"/>
            <a:ext cx="8712200" cy="18628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684213" y="188913"/>
            <a:ext cx="78486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ДТП по вине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взрослых </a:t>
            </a:r>
          </a:p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пешеходов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2375718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0" indent="0" eaLnBrk="1" hangingPunct="1">
              <a:buNone/>
              <a:defRPr/>
            </a:pPr>
            <a:endParaRPr lang="ru-RU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2000250" y="5857875"/>
            <a:ext cx="4357688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4" name="Picture 63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3" y="55332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994459"/>
            <a:ext cx="1604143" cy="12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428596" y="1641340"/>
            <a:ext cx="8532813" cy="11802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Невыполнение ПДД взрослыми, в сопровождении которых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идёт ребенок - </a:t>
            </a:r>
            <a:r>
              <a:rPr lang="ru-RU" sz="2000" b="1" dirty="0" smtClean="0">
                <a:solidFill>
                  <a:srgbClr val="FF3300"/>
                </a:solidFill>
              </a:rPr>
              <a:t>1;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pic>
        <p:nvPicPr>
          <p:cNvPr id="17" name="Picture 10" descr="PE0227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4282184"/>
            <a:ext cx="1444759" cy="18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D:\МОИ ДОКУМЕНТЫ\Мои документы разное\Мои рисунки\ЮИД\к шопу конструктор по ПДД\Конструктор\Транспорт\пассажирский транспорт\маршрутка-направ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188"/>
            <a:ext cx="3140497" cy="23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AutoShape 2"/>
          <p:cNvSpPr>
            <a:spLocks noChangeArrowheads="1"/>
          </p:cNvSpPr>
          <p:nvPr/>
        </p:nvSpPr>
        <p:spPr bwMode="auto">
          <a:xfrm>
            <a:off x="214313" y="981298"/>
            <a:ext cx="8712200" cy="40318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201731" name="AutoShape 3"/>
          <p:cNvSpPr>
            <a:spLocks noChangeArrowheads="1"/>
          </p:cNvSpPr>
          <p:nvPr/>
        </p:nvSpPr>
        <p:spPr bwMode="auto">
          <a:xfrm>
            <a:off x="714375" y="0"/>
            <a:ext cx="78486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ДТП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совершенные по вине </a:t>
            </a: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водителей транспортных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средств 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</p:txBody>
      </p:sp>
      <p:sp>
        <p:nvSpPr>
          <p:cNvPr id="16392" name="AutoShape 49"/>
          <p:cNvSpPr>
            <a:spLocks noChangeArrowheads="1"/>
          </p:cNvSpPr>
          <p:nvPr/>
        </p:nvSpPr>
        <p:spPr bwMode="auto">
          <a:xfrm>
            <a:off x="214312" y="1412776"/>
            <a:ext cx="8569325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Нарушение правил проезда пешеходного перехода  – </a:t>
            </a:r>
            <a:r>
              <a:rPr lang="ru-RU" sz="2000" b="1" dirty="0" smtClean="0">
                <a:solidFill>
                  <a:srgbClr val="FF3300"/>
                </a:solidFill>
              </a:rPr>
              <a:t>8;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396" name="AutoShape 56"/>
          <p:cNvSpPr>
            <a:spLocks noChangeArrowheads="1"/>
          </p:cNvSpPr>
          <p:nvPr/>
        </p:nvSpPr>
        <p:spPr bwMode="auto">
          <a:xfrm>
            <a:off x="199880" y="2071679"/>
            <a:ext cx="8569325" cy="7092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Неподчинение сигналам светофора, требованиям дорожных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 знаков и </a:t>
            </a:r>
            <a:r>
              <a:rPr lang="ru-RU" sz="2000" b="1" dirty="0" smtClean="0">
                <a:solidFill>
                  <a:schemeClr val="bg2"/>
                </a:solidFill>
              </a:rPr>
              <a:t>разметки-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398" name="Rectangle 60"/>
          <p:cNvSpPr>
            <a:spLocks noChangeArrowheads="1"/>
          </p:cNvSpPr>
          <p:nvPr/>
        </p:nvSpPr>
        <p:spPr bwMode="auto">
          <a:xfrm rot="5400000">
            <a:off x="4140200" y="6237288"/>
            <a:ext cx="115887" cy="11255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Rectangle 61"/>
          <p:cNvSpPr>
            <a:spLocks noChangeArrowheads="1"/>
          </p:cNvSpPr>
          <p:nvPr/>
        </p:nvSpPr>
        <p:spPr bwMode="auto">
          <a:xfrm rot="5400000">
            <a:off x="4284663" y="6164262"/>
            <a:ext cx="115888" cy="836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Rectangle 62"/>
          <p:cNvSpPr>
            <a:spLocks noChangeArrowheads="1"/>
          </p:cNvSpPr>
          <p:nvPr/>
        </p:nvSpPr>
        <p:spPr bwMode="auto">
          <a:xfrm rot="5400000">
            <a:off x="4284663" y="5948362"/>
            <a:ext cx="115888" cy="836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4" name="Picture 63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763" y="5734050"/>
            <a:ext cx="7016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57"/>
          <p:cNvSpPr>
            <a:spLocks noChangeArrowheads="1"/>
          </p:cNvSpPr>
          <p:nvPr/>
        </p:nvSpPr>
        <p:spPr bwMode="auto">
          <a:xfrm>
            <a:off x="213877" y="3393281"/>
            <a:ext cx="8569325" cy="5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Нарушение правил проезда перекрестков- </a:t>
            </a:r>
            <a:r>
              <a:rPr lang="ru-RU" sz="2000" b="1" dirty="0" smtClean="0">
                <a:solidFill>
                  <a:srgbClr val="FF0000"/>
                </a:solidFill>
              </a:rPr>
              <a:t>3;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9" name="AutoShape 57"/>
          <p:cNvSpPr>
            <a:spLocks noChangeArrowheads="1"/>
          </p:cNvSpPr>
          <p:nvPr/>
        </p:nvSpPr>
        <p:spPr bwMode="auto">
          <a:xfrm>
            <a:off x="214311" y="2852936"/>
            <a:ext cx="8569325" cy="48562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Несоблюдение правил маневрирования – 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23" name="AutoShape 57"/>
          <p:cNvSpPr>
            <a:spLocks noChangeArrowheads="1"/>
          </p:cNvSpPr>
          <p:nvPr/>
        </p:nvSpPr>
        <p:spPr bwMode="auto">
          <a:xfrm>
            <a:off x="197597" y="3969345"/>
            <a:ext cx="8569325" cy="5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Управление в состоянии алкогольного или наркотического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опьянения – 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17" name="Picture 2" descr="D:\МОИ ДОКУМЕНТЫ\Мои документы разное\Мои рисунки\ЮИД\к шопу конструктор по ПДД\Конструктор\Транспорт\пассажирский транспорт\маршрутка-напра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077" y="4907860"/>
            <a:ext cx="3140497" cy="23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оп\к шопу конструктор по ПДД\Конструктор\Транспорт\мото_вело\мотоциклист_шлем_нал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877" y="5237236"/>
            <a:ext cx="1793776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AutoShape 13"/>
          <p:cNvSpPr>
            <a:spLocks noChangeArrowheads="1"/>
          </p:cNvSpPr>
          <p:nvPr/>
        </p:nvSpPr>
        <p:spPr bwMode="auto">
          <a:xfrm>
            <a:off x="611188" y="4739406"/>
            <a:ext cx="7921625" cy="12818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395288" y="908720"/>
            <a:ext cx="7993062" cy="23042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/>
            </a:r>
            <a:br>
              <a:rPr lang="ru-RU" sz="4000" b="1" smtClean="0">
                <a:solidFill>
                  <a:srgbClr val="FF3300"/>
                </a:solidFill>
              </a:rPr>
            </a:br>
            <a:endParaRPr lang="ru-RU" sz="4000" b="1" smtClean="0">
              <a:solidFill>
                <a:srgbClr val="FF3300"/>
              </a:solidFill>
            </a:endParaRPr>
          </a:p>
        </p:txBody>
      </p:sp>
      <p:pic>
        <p:nvPicPr>
          <p:cNvPr id="17414" name="Picture 5" descr="TR001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748" y="6197389"/>
            <a:ext cx="1000132" cy="68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TN002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176164"/>
            <a:ext cx="1597285" cy="7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323850" y="71415"/>
            <a:ext cx="8640763" cy="7652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Обстоятельства, способствующие ДТП:</a:t>
            </a: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40642" y="1164302"/>
            <a:ext cx="8066088" cy="5038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Не умение предвидеть развитие дорожной ситуации-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2;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240642" y="1700089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Переоценка своих возможностей-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11;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357188" y="4808562"/>
            <a:ext cx="8064500" cy="5789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Нахождение в состоянии алкогольного опьянения </a:t>
            </a:r>
            <a:r>
              <a:rPr lang="ru-RU" b="1" dirty="0" smtClean="0">
                <a:solidFill>
                  <a:schemeClr val="bg2"/>
                </a:solidFill>
              </a:rPr>
              <a:t>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2;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93547" name="AutoShape 11"/>
          <p:cNvSpPr>
            <a:spLocks noChangeArrowheads="1"/>
          </p:cNvSpPr>
          <p:nvPr/>
        </p:nvSpPr>
        <p:spPr bwMode="auto">
          <a:xfrm>
            <a:off x="468313" y="3731294"/>
            <a:ext cx="849630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Обстоятельства, отягчающие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последствия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ДТП:</a:t>
            </a: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357188" y="5387478"/>
            <a:ext cx="8064500" cy="5120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Оставление места ДТП-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pic>
        <p:nvPicPr>
          <p:cNvPr id="17423" name="Picture 2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021288"/>
            <a:ext cx="1000132" cy="75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40642" y="2204145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Иное - </a:t>
            </a:r>
            <a:r>
              <a:rPr lang="ru-RU" b="1" dirty="0" smtClean="0">
                <a:solidFill>
                  <a:srgbClr val="FF3300"/>
                </a:solidFill>
              </a:rPr>
              <a:t>3;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37312"/>
            <a:ext cx="488226" cy="6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0813437"/>
      </p:ext>
    </p:ext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395288" y="26977"/>
            <a:ext cx="8496300" cy="6483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МЕРЫ, НАПРАВЛЕННЫЕ НА УСТРАНЕНИЕ ПРИЧИН И</a:t>
            </a:r>
          </a:p>
          <a:p>
            <a:pPr algn="ctr"/>
            <a:r>
              <a:rPr lang="ru-RU" sz="2000" b="1" dirty="0"/>
              <a:t> УСЛОВИЙ ВОЗНИКНОВЕНИЯ ДТП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179513" y="836712"/>
            <a:ext cx="7488831" cy="59046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ru-RU" sz="2400" dirty="0">
              <a:solidFill>
                <a:schemeClr val="bg2"/>
              </a:solidFill>
            </a:endParaRPr>
          </a:p>
          <a:p>
            <a:pPr algn="just"/>
            <a:endParaRPr lang="ru-RU" sz="2300" dirty="0" smtClean="0">
              <a:solidFill>
                <a:schemeClr val="bg2"/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/>
                </a:solidFill>
              </a:rPr>
              <a:t>                </a:t>
            </a:r>
          </a:p>
          <a:p>
            <a:pPr algn="just"/>
            <a:r>
              <a:rPr lang="ru-RU" dirty="0">
                <a:solidFill>
                  <a:schemeClr val="bg2"/>
                </a:solidFill>
              </a:rPr>
              <a:t>1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sz="2300" dirty="0" smtClean="0">
              <a:solidFill>
                <a:schemeClr val="bg2"/>
              </a:solidFill>
            </a:endParaRPr>
          </a:p>
          <a:p>
            <a:pPr algn="just"/>
            <a:endParaRPr lang="ru-RU" sz="2400" dirty="0">
              <a:solidFill>
                <a:schemeClr val="bg2"/>
              </a:solidFill>
            </a:endParaRPr>
          </a:p>
          <a:p>
            <a:pPr algn="just">
              <a:buFontTx/>
              <a:buChar char="•"/>
            </a:pPr>
            <a:endParaRPr lang="ru-RU" sz="2400" dirty="0">
              <a:solidFill>
                <a:schemeClr val="bg2"/>
              </a:solidFill>
            </a:endParaRPr>
          </a:p>
          <a:p>
            <a:pPr algn="just"/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auto">
          <a:xfrm>
            <a:off x="333840" y="1030001"/>
            <a:ext cx="8532813" cy="10308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1.Подготовлены по фактам ДТП заключения – </a:t>
            </a:r>
            <a:r>
              <a:rPr lang="ru-RU" sz="2000" b="1" dirty="0">
                <a:solidFill>
                  <a:srgbClr val="FF0000"/>
                </a:solidFill>
              </a:rPr>
              <a:t>26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7" name="AutoShape 50"/>
          <p:cNvSpPr>
            <a:spLocks noChangeArrowheads="1"/>
          </p:cNvSpPr>
          <p:nvPr/>
        </p:nvSpPr>
        <p:spPr bwMode="auto">
          <a:xfrm>
            <a:off x="334869" y="2060848"/>
            <a:ext cx="8532813" cy="11802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2.Содержание представлений: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    </a:t>
            </a:r>
            <a:r>
              <a:rPr lang="ru-RU" sz="2000" b="1" dirty="0" smtClean="0">
                <a:solidFill>
                  <a:schemeClr val="bg2"/>
                </a:solidFill>
              </a:rPr>
              <a:t>- Информация </a:t>
            </a:r>
            <a:r>
              <a:rPr lang="ru-RU" sz="2000" b="1" dirty="0">
                <a:solidFill>
                  <a:schemeClr val="bg2"/>
                </a:solidFill>
              </a:rPr>
              <a:t>в УО АГО – </a:t>
            </a:r>
            <a:r>
              <a:rPr lang="ru-RU" sz="2000" b="1" dirty="0">
                <a:solidFill>
                  <a:srgbClr val="FF0000"/>
                </a:solidFill>
              </a:rPr>
              <a:t>21</a:t>
            </a:r>
          </a:p>
          <a:p>
            <a:endParaRPr lang="ru-RU" sz="2000" b="1" dirty="0"/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auto">
          <a:xfrm>
            <a:off x="333840" y="5517232"/>
            <a:ext cx="8532813" cy="10212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5.СМИ ТВ – радио – печать – </a:t>
            </a:r>
            <a:r>
              <a:rPr lang="ru-RU" sz="2000" b="1" dirty="0">
                <a:solidFill>
                  <a:srgbClr val="FF0000"/>
                </a:solidFill>
              </a:rPr>
              <a:t>52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333838" y="3284985"/>
            <a:ext cx="8532813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3.Направлено заключений по месту работы водителей – </a:t>
            </a:r>
            <a:r>
              <a:rPr lang="ru-RU" sz="2000" b="1" dirty="0">
                <a:solidFill>
                  <a:srgbClr val="FF0000"/>
                </a:solidFill>
              </a:rPr>
              <a:t>1</a:t>
            </a:r>
          </a:p>
          <a:p>
            <a:endParaRPr lang="ru-RU" sz="2000" b="1" dirty="0"/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324327" y="4408973"/>
            <a:ext cx="8532813" cy="10362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4.Направлено </a:t>
            </a:r>
            <a:r>
              <a:rPr lang="ru-RU" sz="2000" b="1" dirty="0">
                <a:solidFill>
                  <a:schemeClr val="bg2"/>
                </a:solidFill>
              </a:rPr>
              <a:t>информации в ОДН и КДН - </a:t>
            </a:r>
            <a:r>
              <a:rPr lang="ru-RU" sz="2000" b="1" dirty="0">
                <a:solidFill>
                  <a:srgbClr val="FF0000"/>
                </a:solidFill>
              </a:rPr>
              <a:t>10 </a:t>
            </a:r>
          </a:p>
          <a:p>
            <a:endParaRPr lang="ru-RU" sz="2000" b="1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395288" y="26977"/>
            <a:ext cx="8496300" cy="6483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Улицы, на которых были совершены  </a:t>
            </a:r>
          </a:p>
          <a:p>
            <a:pPr algn="ctr"/>
            <a:r>
              <a:rPr lang="ru-RU" sz="2000" b="1" dirty="0"/>
              <a:t>ДТП с участием детей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755576" y="692696"/>
            <a:ext cx="7603778" cy="6165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ru-RU" sz="2400" dirty="0">
              <a:solidFill>
                <a:schemeClr val="bg2"/>
              </a:solidFill>
            </a:endParaRPr>
          </a:p>
          <a:p>
            <a:pPr algn="just"/>
            <a:endParaRPr lang="ru-RU" sz="2300" dirty="0" smtClean="0">
              <a:solidFill>
                <a:schemeClr val="bg2"/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/>
                </a:solidFill>
              </a:rPr>
              <a:t>               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solidFill>
                  <a:schemeClr val="bg2"/>
                </a:solidFill>
              </a:rPr>
              <a:t>ул</a:t>
            </a:r>
            <a:r>
              <a:rPr lang="ru-RU" sz="1900" dirty="0">
                <a:solidFill>
                  <a:schemeClr val="bg2"/>
                </a:solidFill>
              </a:rPr>
              <a:t>. Коминтерна – </a:t>
            </a:r>
            <a:r>
              <a:rPr lang="ru-RU" sz="1900" dirty="0" smtClean="0">
                <a:solidFill>
                  <a:srgbClr val="FF0000"/>
                </a:solidFill>
              </a:rPr>
              <a:t>3</a:t>
            </a:r>
            <a:endParaRPr lang="ru-RU" sz="1900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solidFill>
                  <a:schemeClr val="bg2"/>
                </a:solidFill>
              </a:rPr>
              <a:t>ул</a:t>
            </a:r>
            <a:r>
              <a:rPr lang="ru-RU" sz="1900" dirty="0">
                <a:solidFill>
                  <a:schemeClr val="bg2"/>
                </a:solidFill>
              </a:rPr>
              <a:t>. Енисейская-</a:t>
            </a:r>
            <a:r>
              <a:rPr lang="ru-RU" sz="1900" dirty="0">
                <a:solidFill>
                  <a:srgbClr val="FF0000"/>
                </a:solidFill>
              </a:rPr>
              <a:t>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solidFill>
                  <a:schemeClr val="bg2"/>
                </a:solidFill>
              </a:rPr>
              <a:t>ул</a:t>
            </a:r>
            <a:r>
              <a:rPr lang="ru-RU" sz="1900" dirty="0">
                <a:solidFill>
                  <a:schemeClr val="bg2"/>
                </a:solidFill>
              </a:rPr>
              <a:t>. Ворошилова-</a:t>
            </a:r>
            <a:r>
              <a:rPr lang="ru-RU" sz="1900" dirty="0">
                <a:solidFill>
                  <a:srgbClr val="FF0000"/>
                </a:solidFill>
              </a:rPr>
              <a:t>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solidFill>
                  <a:schemeClr val="bg2"/>
                </a:solidFill>
              </a:rPr>
              <a:t>ул</a:t>
            </a:r>
            <a:r>
              <a:rPr lang="ru-RU" sz="1900" dirty="0">
                <a:solidFill>
                  <a:schemeClr val="bg2"/>
                </a:solidFill>
              </a:rPr>
              <a:t>. Чайковского.-</a:t>
            </a:r>
            <a:r>
              <a:rPr lang="ru-RU" sz="1900" dirty="0">
                <a:solidFill>
                  <a:srgbClr val="FF0000"/>
                </a:solidFill>
              </a:rPr>
              <a:t>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ул. Ленина -</a:t>
            </a:r>
            <a:r>
              <a:rPr lang="ru-RU" sz="1900" dirty="0" smtClean="0">
                <a:solidFill>
                  <a:srgbClr val="FF0000"/>
                </a:solidFill>
              </a:rPr>
              <a:t>2</a:t>
            </a:r>
            <a:endParaRPr lang="ru-RU" sz="1900" dirty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ул. Энгельса</a:t>
            </a:r>
            <a:endParaRPr lang="ru-RU" sz="1900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ул. Алешина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solidFill>
                  <a:schemeClr val="bg2"/>
                </a:solidFill>
              </a:rPr>
              <a:t>ул</a:t>
            </a:r>
            <a:r>
              <a:rPr lang="ru-RU" sz="1900" dirty="0">
                <a:solidFill>
                  <a:schemeClr val="bg2"/>
                </a:solidFill>
              </a:rPr>
              <a:t>. </a:t>
            </a:r>
            <a:r>
              <a:rPr lang="ru-RU" sz="1900" dirty="0" smtClean="0">
                <a:solidFill>
                  <a:schemeClr val="bg2"/>
                </a:solidFill>
              </a:rPr>
              <a:t>Фестивальная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ул. </a:t>
            </a:r>
            <a:r>
              <a:rPr lang="ru-RU" sz="1900" dirty="0" smtClean="0">
                <a:solidFill>
                  <a:schemeClr val="bg2"/>
                </a:solidFill>
              </a:rPr>
              <a:t>Октябрьская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ул. 40 лет </a:t>
            </a:r>
            <a:r>
              <a:rPr lang="ru-RU" sz="1900" dirty="0" smtClean="0">
                <a:solidFill>
                  <a:schemeClr val="bg2"/>
                </a:solidFill>
              </a:rPr>
              <a:t>Победы</a:t>
            </a:r>
            <a:endParaRPr lang="ru-RU" sz="1900" dirty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ул. Степана Разина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ул. Гражданская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ул. </a:t>
            </a:r>
            <a:r>
              <a:rPr lang="ru-RU" sz="1900" dirty="0" smtClean="0">
                <a:solidFill>
                  <a:schemeClr val="bg2"/>
                </a:solidFill>
              </a:rPr>
              <a:t>Космонавтов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грунтовая дорога от СНТ «Кристалл»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дворовой проезд 100 кв.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дворовой проезд 34 </a:t>
            </a:r>
            <a:r>
              <a:rPr lang="ru-RU" sz="1900" dirty="0" smtClean="0">
                <a:solidFill>
                  <a:schemeClr val="bg2"/>
                </a:solidFill>
              </a:rPr>
              <a:t>микрорайон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solidFill>
                  <a:schemeClr val="bg2"/>
                </a:solidFill>
              </a:rPr>
              <a:t>дворовой </a:t>
            </a:r>
            <a:r>
              <a:rPr lang="ru-RU" sz="1900" dirty="0">
                <a:solidFill>
                  <a:schemeClr val="bg2"/>
                </a:solidFill>
              </a:rPr>
              <a:t>проезд 178 кв.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деревня Совхозная ул. Старо-Московская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п. Мегет ул. Ангарская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solidFill>
                  <a:schemeClr val="bg2"/>
                </a:solidFill>
              </a:rPr>
              <a:t>п. </a:t>
            </a:r>
            <a:r>
              <a:rPr lang="ru-RU" sz="1900" dirty="0" err="1">
                <a:solidFill>
                  <a:schemeClr val="bg2"/>
                </a:solidFill>
              </a:rPr>
              <a:t>Стеклянка</a:t>
            </a:r>
            <a:r>
              <a:rPr lang="ru-RU" sz="1900" dirty="0">
                <a:solidFill>
                  <a:schemeClr val="bg2"/>
                </a:solidFill>
              </a:rPr>
              <a:t> ул. </a:t>
            </a:r>
            <a:r>
              <a:rPr lang="ru-RU" sz="1900" dirty="0" smtClean="0">
                <a:solidFill>
                  <a:schemeClr val="bg2"/>
                </a:solidFill>
              </a:rPr>
              <a:t>Трактовая</a:t>
            </a:r>
            <a:endParaRPr lang="ru-RU" sz="1900" dirty="0">
              <a:solidFill>
                <a:schemeClr val="bg2"/>
              </a:solidFill>
            </a:endParaRPr>
          </a:p>
          <a:p>
            <a:pPr algn="just"/>
            <a:endParaRPr lang="ru-RU" sz="2300" dirty="0" smtClean="0">
              <a:solidFill>
                <a:schemeClr val="bg2"/>
              </a:solidFill>
            </a:endParaRPr>
          </a:p>
          <a:p>
            <a:pPr algn="just"/>
            <a:endParaRPr lang="ru-RU" sz="2400" dirty="0">
              <a:solidFill>
                <a:schemeClr val="bg2"/>
              </a:solidFill>
            </a:endParaRPr>
          </a:p>
          <a:p>
            <a:pPr algn="just">
              <a:buFontTx/>
              <a:buChar char="•"/>
            </a:pPr>
            <a:endParaRPr lang="ru-RU" sz="2400" dirty="0">
              <a:solidFill>
                <a:schemeClr val="bg2"/>
              </a:solidFill>
            </a:endParaRPr>
          </a:p>
          <a:p>
            <a:pPr algn="just"/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956033"/>
      </p:ext>
    </p:ext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60" name="Picture 4" descr="Бане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19250" y="333375"/>
            <a:ext cx="7345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Не отнимайте у детей будущее!</a:t>
            </a:r>
          </a:p>
          <a:p>
            <a:r>
              <a:rPr lang="ru-RU" sz="2400" b="1">
                <a:solidFill>
                  <a:schemeClr val="bg2"/>
                </a:solidFill>
              </a:rPr>
              <a:t> Соблюдайте правила дорожного движения!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3"/>
          <p:cNvSpPr>
            <a:spLocks noChangeArrowheads="1"/>
          </p:cNvSpPr>
          <p:nvPr/>
        </p:nvSpPr>
        <p:spPr bwMode="auto">
          <a:xfrm>
            <a:off x="323850" y="188913"/>
            <a:ext cx="741680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1205706" y="3206339"/>
            <a:ext cx="6769100" cy="3644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" name="AutoShape 11"/>
          <p:cNvSpPr>
            <a:spLocks noChangeArrowheads="1"/>
          </p:cNvSpPr>
          <p:nvPr/>
        </p:nvSpPr>
        <p:spPr bwMode="auto">
          <a:xfrm>
            <a:off x="250825" y="1125538"/>
            <a:ext cx="8678863" cy="18714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6715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00"/>
                </a:solidFill>
              </a:rPr>
              <a:t>Печальная статистика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16794"/>
            <a:ext cx="7993063" cy="1944688"/>
          </a:xfrm>
        </p:spPr>
        <p:txBody>
          <a:bodyPr/>
          <a:lstStyle/>
          <a:p>
            <a:pPr lvl="0" algn="just" eaLnBrk="1" hangingPunct="1">
              <a:buClr>
                <a:srgbClr val="00CCFF"/>
              </a:buClr>
              <a:buNone/>
              <a:defRPr/>
            </a:pPr>
            <a:r>
              <a:rPr lang="ru-RU" sz="2800" dirty="0" smtClean="0"/>
              <a:t>	</a:t>
            </a:r>
            <a:r>
              <a:rPr lang="ru-RU" sz="2400" dirty="0">
                <a:solidFill>
                  <a:srgbClr val="FFFFFF"/>
                </a:solidFill>
              </a:rPr>
              <a:t>За 8 месяцев 2017 г. на территории, обслуживаемой ОГИБДД  УМВД России по Ангарскому городскому округу совершено </a:t>
            </a:r>
            <a:r>
              <a:rPr lang="ru-RU" sz="2400" b="1" dirty="0">
                <a:solidFill>
                  <a:srgbClr val="FF3300"/>
                </a:solidFill>
              </a:rPr>
              <a:t>26 ДПТ с участием детей</a:t>
            </a:r>
            <a:r>
              <a:rPr lang="ru-RU" sz="2400" b="1" dirty="0">
                <a:solidFill>
                  <a:srgbClr val="FFFFFF"/>
                </a:solidFill>
              </a:rPr>
              <a:t>, </a:t>
            </a:r>
            <a:r>
              <a:rPr lang="ru-RU" sz="2400" b="1" dirty="0">
                <a:solidFill>
                  <a:srgbClr val="FF3300"/>
                </a:solidFill>
              </a:rPr>
              <a:t>27 детей</a:t>
            </a:r>
            <a:r>
              <a:rPr lang="ru-RU" sz="2400" b="1" dirty="0">
                <a:solidFill>
                  <a:srgbClr val="FFFFFF"/>
                </a:solidFill>
              </a:rPr>
              <a:t> – получили травмы.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pPr lvl="0" algn="ctr" eaLnBrk="1" hangingPunct="1">
              <a:buClr>
                <a:srgbClr val="00CCFF"/>
              </a:buClr>
              <a:buNone/>
              <a:defRPr/>
            </a:pPr>
            <a:r>
              <a:rPr lang="ru-RU" sz="1800" dirty="0">
                <a:solidFill>
                  <a:srgbClr val="FFFFFF"/>
                </a:solidFill>
              </a:rPr>
              <a:t>(из них </a:t>
            </a:r>
            <a:r>
              <a:rPr lang="ru-RU" sz="1800" b="1" dirty="0">
                <a:solidFill>
                  <a:srgbClr val="C00000"/>
                </a:solidFill>
              </a:rPr>
              <a:t>9 ДТП </a:t>
            </a:r>
            <a:r>
              <a:rPr lang="ru-RU" sz="1800" dirty="0">
                <a:solidFill>
                  <a:srgbClr val="FFFFFF"/>
                </a:solidFill>
              </a:rPr>
              <a:t>совершено по вине несовершеннолетних. </a:t>
            </a:r>
            <a:r>
              <a:rPr lang="ru-RU" sz="1800" b="1" dirty="0">
                <a:solidFill>
                  <a:srgbClr val="C00000"/>
                </a:solidFill>
              </a:rPr>
              <a:t>АППГ-9</a:t>
            </a:r>
            <a:r>
              <a:rPr lang="ru-RU" sz="1800" dirty="0">
                <a:solidFill>
                  <a:srgbClr val="FFFFFF"/>
                </a:solidFill>
              </a:rPr>
              <a:t>) </a:t>
            </a:r>
            <a:endParaRPr lang="ru-RU" sz="1800" dirty="0">
              <a:solidFill>
                <a:srgbClr val="FF33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993903"/>
              </p:ext>
            </p:extLst>
          </p:nvPr>
        </p:nvGraphicFramePr>
        <p:xfrm>
          <a:off x="1547664" y="3356992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27058356"/>
      </p:ext>
    </p:ext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7"/>
          <p:cNvSpPr>
            <a:spLocks noChangeArrowheads="1"/>
          </p:cNvSpPr>
          <p:nvPr/>
        </p:nvSpPr>
        <p:spPr bwMode="auto">
          <a:xfrm>
            <a:off x="0" y="1844824"/>
            <a:ext cx="9144000" cy="5013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15"/>
          <p:cNvSpPr>
            <a:spLocks noChangeArrowheads="1"/>
          </p:cNvSpPr>
          <p:nvPr/>
        </p:nvSpPr>
        <p:spPr bwMode="auto">
          <a:xfrm>
            <a:off x="611188" y="188913"/>
            <a:ext cx="78486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Распределение несчастных случаев по месяцам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3160604"/>
              </p:ext>
            </p:extLst>
          </p:nvPr>
        </p:nvGraphicFramePr>
        <p:xfrm>
          <a:off x="251520" y="2057400"/>
          <a:ext cx="8568952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1979712" y="327480"/>
            <a:ext cx="3744912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Возраст</a:t>
            </a:r>
          </a:p>
          <a:p>
            <a:endParaRPr lang="ru-RU" dirty="0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39552" y="1052736"/>
            <a:ext cx="8064896" cy="55446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9337405"/>
              </p:ext>
            </p:extLst>
          </p:nvPr>
        </p:nvGraphicFramePr>
        <p:xfrm>
          <a:off x="1259632" y="1052736"/>
          <a:ext cx="640871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24"/>
          <p:cNvSpPr>
            <a:spLocks noChangeArrowheads="1"/>
          </p:cNvSpPr>
          <p:nvPr/>
        </p:nvSpPr>
        <p:spPr bwMode="auto">
          <a:xfrm>
            <a:off x="2664619" y="4481513"/>
            <a:ext cx="4248150" cy="23764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AutoShape 22"/>
          <p:cNvSpPr>
            <a:spLocks noChangeArrowheads="1"/>
          </p:cNvSpPr>
          <p:nvPr/>
        </p:nvSpPr>
        <p:spPr bwMode="auto">
          <a:xfrm>
            <a:off x="179512" y="620713"/>
            <a:ext cx="8712968" cy="31686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1" name="AutoShape 18"/>
          <p:cNvSpPr>
            <a:spLocks noChangeArrowheads="1"/>
          </p:cNvSpPr>
          <p:nvPr/>
        </p:nvSpPr>
        <p:spPr bwMode="auto">
          <a:xfrm>
            <a:off x="2916238" y="3933825"/>
            <a:ext cx="3744912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395288" y="0"/>
            <a:ext cx="3744912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208963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 smtClean="0">
                <a:solidFill>
                  <a:srgbClr val="FF3300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3300"/>
                </a:solidFill>
              </a:rPr>
              <a:t>        </a:t>
            </a:r>
            <a:r>
              <a:rPr lang="ru-RU" sz="2000" b="1" dirty="0" smtClean="0"/>
              <a:t>Время совершения ДТП</a:t>
            </a:r>
          </a:p>
        </p:txBody>
      </p:sp>
      <p:sp>
        <p:nvSpPr>
          <p:cNvPr id="14951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4005263"/>
            <a:ext cx="4038600" cy="3635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Пол</a:t>
            </a:r>
          </a:p>
        </p:txBody>
      </p:sp>
      <p:graphicFrame>
        <p:nvGraphicFramePr>
          <p:cNvPr id="13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8733730"/>
              </p:ext>
            </p:extLst>
          </p:nvPr>
        </p:nvGraphicFramePr>
        <p:xfrm>
          <a:off x="0" y="908720"/>
          <a:ext cx="4572000" cy="264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4336339"/>
              </p:ext>
            </p:extLst>
          </p:nvPr>
        </p:nvGraphicFramePr>
        <p:xfrm>
          <a:off x="2664619" y="4581128"/>
          <a:ext cx="3996531" cy="246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8129153"/>
              </p:ext>
            </p:extLst>
          </p:nvPr>
        </p:nvGraphicFramePr>
        <p:xfrm>
          <a:off x="177715" y="763587"/>
          <a:ext cx="4178261" cy="302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3144591"/>
              </p:ext>
            </p:extLst>
          </p:nvPr>
        </p:nvGraphicFramePr>
        <p:xfrm>
          <a:off x="378618" y="692696"/>
          <a:ext cx="80098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1694749"/>
              </p:ext>
            </p:extLst>
          </p:nvPr>
        </p:nvGraphicFramePr>
        <p:xfrm>
          <a:off x="2916238" y="4653136"/>
          <a:ext cx="37449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41513192"/>
      </p:ext>
    </p:ext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7380312" y="6419064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RYSHAKOVA T.A.</a:t>
            </a:r>
            <a:endParaRPr lang="ru-RU" sz="800" dirty="0"/>
          </a:p>
        </p:txBody>
      </p:sp>
      <p:pic>
        <p:nvPicPr>
          <p:cNvPr id="4099" name="Picture 10" descr="D:\Мои документы\Мои документы разное\Татьяна Я\Безопасное колесо\0047-056-Dvizhenie-avtomobilj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564904"/>
            <a:ext cx="785818" cy="17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15"/>
          <p:cNvSpPr>
            <a:spLocks noChangeArrowheads="1"/>
          </p:cNvSpPr>
          <p:nvPr/>
        </p:nvSpPr>
        <p:spPr bwMode="auto">
          <a:xfrm>
            <a:off x="717576" y="2119316"/>
            <a:ext cx="7199312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13"/>
          <p:cNvSpPr>
            <a:spLocks noChangeArrowheads="1"/>
          </p:cNvSpPr>
          <p:nvPr/>
        </p:nvSpPr>
        <p:spPr bwMode="auto">
          <a:xfrm>
            <a:off x="717576" y="1543053"/>
            <a:ext cx="7199312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>
            <a:off x="539750" y="188913"/>
            <a:ext cx="7848600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 кем находился ребенок во время ДТП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44551" y="1543053"/>
            <a:ext cx="7570787" cy="2386013"/>
          </a:xfrm>
        </p:spPr>
        <p:txBody>
          <a:bodyPr/>
          <a:lstStyle/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3300"/>
                </a:solidFill>
              </a:rPr>
              <a:t>один – </a:t>
            </a:r>
            <a:r>
              <a:rPr lang="en-US" sz="2800" b="1" dirty="0" smtClean="0">
                <a:solidFill>
                  <a:srgbClr val="FF3300"/>
                </a:solidFill>
              </a:rPr>
              <a:t>1</a:t>
            </a:r>
            <a:r>
              <a:rPr lang="ru-RU" sz="2800" b="1" dirty="0" smtClean="0">
                <a:solidFill>
                  <a:srgbClr val="FF3300"/>
                </a:solidFill>
              </a:rPr>
              <a:t>4;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со взрослыми членами семьи – 12;</a:t>
            </a:r>
          </a:p>
          <a:p>
            <a:pPr marL="0" indent="0" eaLnBrk="1" hangingPunct="1"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</p:txBody>
      </p:sp>
      <p:pic>
        <p:nvPicPr>
          <p:cNvPr id="4106" name="Picture 11" descr="AMERI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9142" y="4929198"/>
            <a:ext cx="2040378" cy="15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4644008" y="3815317"/>
            <a:ext cx="4248150" cy="294729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7147783"/>
              </p:ext>
            </p:extLst>
          </p:nvPr>
        </p:nvGraphicFramePr>
        <p:xfrm>
          <a:off x="4541642" y="3864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4339712"/>
              </p:ext>
            </p:extLst>
          </p:nvPr>
        </p:nvGraphicFramePr>
        <p:xfrm>
          <a:off x="4572000" y="3933056"/>
          <a:ext cx="4320158" cy="261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28"/>
          <p:cNvSpPr>
            <a:spLocks noChangeArrowheads="1"/>
          </p:cNvSpPr>
          <p:nvPr/>
        </p:nvSpPr>
        <p:spPr bwMode="auto">
          <a:xfrm>
            <a:off x="5795963" y="0"/>
            <a:ext cx="316865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24"/>
          <p:cNvSpPr>
            <a:spLocks noChangeArrowheads="1"/>
          </p:cNvSpPr>
          <p:nvPr/>
        </p:nvSpPr>
        <p:spPr bwMode="auto">
          <a:xfrm>
            <a:off x="684212" y="3429000"/>
            <a:ext cx="4751883" cy="3097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AutoShape 17"/>
          <p:cNvSpPr>
            <a:spLocks noChangeArrowheads="1"/>
          </p:cNvSpPr>
          <p:nvPr/>
        </p:nvSpPr>
        <p:spPr bwMode="auto">
          <a:xfrm>
            <a:off x="5940425" y="4652963"/>
            <a:ext cx="2879725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>
            <a:off x="647699" y="203655"/>
            <a:ext cx="4788396" cy="3095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53" name="Picture 20" descr="det_autokres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797425"/>
            <a:ext cx="24495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AutoShape 25"/>
          <p:cNvSpPr>
            <a:spLocks noChangeArrowheads="1"/>
          </p:cNvSpPr>
          <p:nvPr/>
        </p:nvSpPr>
        <p:spPr bwMode="auto">
          <a:xfrm>
            <a:off x="5940425" y="260350"/>
            <a:ext cx="2879725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5" name="Picture 23" descr="Child_281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33375"/>
            <a:ext cx="2590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AutoShape 26"/>
          <p:cNvSpPr>
            <a:spLocks noChangeArrowheads="1"/>
          </p:cNvSpPr>
          <p:nvPr/>
        </p:nvSpPr>
        <p:spPr bwMode="auto">
          <a:xfrm>
            <a:off x="5940425" y="2492375"/>
            <a:ext cx="2879725" cy="2087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7" name="Picture 27" descr="1256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565400"/>
            <a:ext cx="24860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4211208"/>
              </p:ext>
            </p:extLst>
          </p:nvPr>
        </p:nvGraphicFramePr>
        <p:xfrm>
          <a:off x="622299" y="180851"/>
          <a:ext cx="4572000" cy="295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020893"/>
              </p:ext>
            </p:extLst>
          </p:nvPr>
        </p:nvGraphicFramePr>
        <p:xfrm>
          <a:off x="517611" y="3502025"/>
          <a:ext cx="4896544" cy="285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МОИ ДОКУМЕНТЫ\Мои документы разное\Мои рисунки\ЮИД\к шопу конструктор по ПДД\Конструктор\Перекрестки_дороги\бордю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370" y="5733195"/>
            <a:ext cx="91923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ОИ ДОКУМЕНТЫ\Мои документы разное\Мои рисунки\ЮИД\к шопу конструктор по ПДД\Конструктор\Перекрестки_дороги\Детали перекрестка\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75" y="6462299"/>
            <a:ext cx="9173516" cy="4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2830" name="AutoShape 14"/>
          <p:cNvSpPr>
            <a:spLocks noChangeArrowheads="1"/>
          </p:cNvSpPr>
          <p:nvPr/>
        </p:nvSpPr>
        <p:spPr bwMode="auto">
          <a:xfrm>
            <a:off x="179388" y="1052736"/>
            <a:ext cx="8425060" cy="43204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95536" y="4626967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11"/>
          <p:cNvSpPr>
            <a:spLocks noChangeArrowheads="1"/>
          </p:cNvSpPr>
          <p:nvPr/>
        </p:nvSpPr>
        <p:spPr bwMode="auto">
          <a:xfrm>
            <a:off x="395288" y="3979465"/>
            <a:ext cx="8064500" cy="60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395288" y="3390461"/>
            <a:ext cx="806450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95288" y="2826767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395288" y="2276872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395288" y="1124744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3" name="AutoShape 5"/>
          <p:cNvSpPr>
            <a:spLocks noChangeArrowheads="1"/>
          </p:cNvSpPr>
          <p:nvPr/>
        </p:nvSpPr>
        <p:spPr bwMode="auto">
          <a:xfrm>
            <a:off x="748815" y="116632"/>
            <a:ext cx="8064500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512" y="111831"/>
            <a:ext cx="8229600" cy="86409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Маршрут следования ребенка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814" y="1052736"/>
            <a:ext cx="7793771" cy="4528736"/>
          </a:xfrm>
        </p:spPr>
        <p:txBody>
          <a:bodyPr/>
          <a:lstStyle/>
          <a:p>
            <a:pPr eaLnBrk="1" hangingPunct="1">
              <a:buClr>
                <a:srgbClr val="00CCFF"/>
              </a:buClr>
              <a:defRPr/>
            </a:pPr>
            <a:r>
              <a:rPr lang="ru-RU" dirty="0">
                <a:solidFill>
                  <a:srgbClr val="FFFF00"/>
                </a:solidFill>
              </a:rPr>
              <a:t>Дом – школа – дом – </a:t>
            </a:r>
            <a:r>
              <a:rPr lang="ru-RU" dirty="0" smtClean="0">
                <a:solidFill>
                  <a:srgbClr val="FFFF00"/>
                </a:solidFill>
              </a:rPr>
              <a:t>1 </a:t>
            </a:r>
            <a:endParaRPr lang="ru-RU" dirty="0">
              <a:solidFill>
                <a:srgbClr val="003366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A50021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A50021"/>
                </a:solidFill>
              </a:rPr>
              <a:t>Игра на улице – 3 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3399"/>
                </a:solidFill>
              </a:rPr>
              <a:t>Катание – 2  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3300"/>
                </a:solidFill>
              </a:rPr>
              <a:t>Прогулка – 13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Дом-секция-дом – 1</a:t>
            </a:r>
          </a:p>
          <a:p>
            <a:pPr eaLnBrk="1" hangingPunct="1">
              <a:defRPr/>
            </a:pPr>
            <a:r>
              <a:rPr lang="ru-RU" sz="2400" dirty="0"/>
              <a:t>Передвижение на а/м в качестве </a:t>
            </a:r>
            <a:r>
              <a:rPr lang="ru-RU" sz="2400" dirty="0" smtClean="0"/>
              <a:t>пассажира-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276" name="Picture 4" descr="AG00326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355" y="5157192"/>
            <a:ext cx="2320960" cy="17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МОИ ДОКУМЕНТЫ\Мои документы разное\Мои рисунки\ЮИД\к шопу конструктор по ПДД\Конструктор\Объекты\Здания\Школа-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08987"/>
            <a:ext cx="2056309" cy="16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Мои документы разное\Мои рисунки\ЮИД\к шопу конструктор по ПДД\Конструктор\Объекты\Растения\Кус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270" y="5373218"/>
            <a:ext cx="1286378" cy="12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Pictures\день рождения\анимашки\655990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076" y="5762232"/>
            <a:ext cx="666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ДОКУМЕНТЫ\Мои документы разное\Мои рисунки\ЮИД\к шопу конструктор по ПДД\Конструктор\Люди\Девочка Мальчик\Мальчик-Бежит-за-мячом-(нап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500" y="5762232"/>
            <a:ext cx="1175552" cy="11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95288" y="1654969"/>
            <a:ext cx="806450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800100" lvl="1" indent="-3429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Дом-детское учреждение-дом </a:t>
            </a:r>
            <a:r>
              <a:rPr lang="ru-RU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– </a:t>
            </a:r>
            <a:r>
              <a:rPr lang="ru-RU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1</a:t>
            </a:r>
            <a:endParaRPr lang="ru-RU" sz="32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6372200" y="6092505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RYSHAKOVA T.A.</a:t>
            </a:r>
            <a:endParaRPr lang="ru-RU" sz="800" dirty="0"/>
          </a:p>
        </p:txBody>
      </p:sp>
      <p:pic>
        <p:nvPicPr>
          <p:cNvPr id="3075" name="Picture 3" descr="D:\МОИ ДОКУМЕНТЫ\Мои документы разное\Мои рисунки\ЮИД\к шопу конструктор по ПДД\Конструктор\Дорожная разметка\Дорожная разметка (плакаты)\1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801" y="4889825"/>
            <a:ext cx="9361040" cy="20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481" name="AutoShape 17"/>
          <p:cNvSpPr>
            <a:spLocks noChangeArrowheads="1"/>
          </p:cNvSpPr>
          <p:nvPr/>
        </p:nvSpPr>
        <p:spPr bwMode="auto">
          <a:xfrm>
            <a:off x="0" y="692150"/>
            <a:ext cx="9144000" cy="43210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755650" y="188913"/>
            <a:ext cx="78486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Место совершения ДТП</a:t>
            </a:r>
          </a:p>
        </p:txBody>
      </p:sp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250825" y="1196752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FFFF00"/>
                </a:solidFill>
              </a:rPr>
              <a:t>Перекресток </a:t>
            </a:r>
            <a:r>
              <a:rPr lang="ru-RU" b="1" dirty="0" smtClean="0">
                <a:solidFill>
                  <a:srgbClr val="FFFF00"/>
                </a:solidFill>
              </a:rPr>
              <a:t>–4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250825" y="1701577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chemeClr val="bg2"/>
                </a:solidFill>
              </a:rPr>
              <a:t>Пешеходный переход вне перекрестка – 6  </a:t>
            </a:r>
          </a:p>
          <a:p>
            <a:pPr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90473" name="AutoShape 9"/>
          <p:cNvSpPr>
            <a:spLocks noChangeArrowheads="1"/>
          </p:cNvSpPr>
          <p:nvPr/>
        </p:nvSpPr>
        <p:spPr bwMode="auto">
          <a:xfrm>
            <a:off x="250825" y="2204814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700" b="1" dirty="0">
                <a:solidFill>
                  <a:srgbClr val="FF3300"/>
                </a:solidFill>
              </a:rPr>
              <a:t>Проезжая часть вне перекрестка и пешеходного перехода – </a:t>
            </a:r>
            <a:r>
              <a:rPr lang="ru-RU" sz="1700" b="1" dirty="0" smtClean="0">
                <a:solidFill>
                  <a:srgbClr val="FF3300"/>
                </a:solidFill>
              </a:rPr>
              <a:t>6 </a:t>
            </a:r>
            <a:endParaRPr lang="ru-RU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4" name="AutoShape 10"/>
          <p:cNvSpPr>
            <a:spLocks noChangeArrowheads="1"/>
          </p:cNvSpPr>
          <p:nvPr/>
        </p:nvSpPr>
        <p:spPr bwMode="auto">
          <a:xfrm>
            <a:off x="250825" y="2709639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Пешеходный переход на перекрестке – 2 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250825" y="3212877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Внутриквартальная зона, двор дома – 3 </a:t>
            </a:r>
            <a:endParaRPr lang="ru-RU" b="1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6" name="AutoShape 12"/>
          <p:cNvSpPr>
            <a:spLocks noChangeArrowheads="1"/>
          </p:cNvSpPr>
          <p:nvPr/>
        </p:nvSpPr>
        <p:spPr bwMode="auto">
          <a:xfrm>
            <a:off x="250825" y="3717702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chemeClr val="bg2"/>
                </a:solidFill>
              </a:rPr>
              <a:t>Сельский населенный пункт-4  </a:t>
            </a:r>
            <a:endParaRPr lang="ru-RU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90477" name="AutoShape 13"/>
          <p:cNvSpPr>
            <a:spLocks noChangeArrowheads="1"/>
          </p:cNvSpPr>
          <p:nvPr/>
        </p:nvSpPr>
        <p:spPr bwMode="auto">
          <a:xfrm>
            <a:off x="224929" y="4220939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Выход на проезжую часть из-за стоящего транспортного ср-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ва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-1</a:t>
            </a:r>
          </a:p>
          <a:p>
            <a:pPr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2300" name="Picture 4" descr="TN0009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0669" y="4621422"/>
            <a:ext cx="2041883" cy="12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5" descr="ag_photograph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52536" y="4445775"/>
            <a:ext cx="1224658" cy="153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6656" y="6234837"/>
            <a:ext cx="1016409" cy="76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МОИ ДОКУМЕНТЫ\Мои документы разное\Мои рисунки\ЮИД\к шопу конструктор по ПДД\Конструктор\Транспорт\груз и спец\грузовик_к_н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050" y="5300376"/>
            <a:ext cx="1188194" cy="158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5545</TotalTime>
  <Words>538</Words>
  <Application>Microsoft Office PowerPoint</Application>
  <PresentationFormat>Экран (4:3)</PresentationFormat>
  <Paragraphs>187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Текстура</vt:lpstr>
      <vt:lpstr>Слайд 1</vt:lpstr>
      <vt:lpstr>Печальная статистика</vt:lpstr>
      <vt:lpstr>Распределение несчастных случаев по месяцам</vt:lpstr>
      <vt:lpstr>Слайд 4</vt:lpstr>
      <vt:lpstr>Слайд 5</vt:lpstr>
      <vt:lpstr>С кем находился ребенок во время ДТП </vt:lpstr>
      <vt:lpstr>Слайд 7</vt:lpstr>
      <vt:lpstr>Маршрут следования ребенка</vt:lpstr>
      <vt:lpstr>Слайд 9</vt:lpstr>
      <vt:lpstr>Слайд 10</vt:lpstr>
      <vt:lpstr> </vt:lpstr>
      <vt:lpstr> </vt:lpstr>
      <vt:lpstr>Слайд 13</vt:lpstr>
      <vt:lpstr>Слайд 14</vt:lpstr>
      <vt:lpstr>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Рушакова Т.А.</dc:creator>
  <cp:lastModifiedBy>Светлана</cp:lastModifiedBy>
  <cp:revision>227</cp:revision>
  <dcterms:created xsi:type="dcterms:W3CDTF">2007-11-10T13:08:37Z</dcterms:created>
  <dcterms:modified xsi:type="dcterms:W3CDTF">2017-09-22T00:53:40Z</dcterms:modified>
</cp:coreProperties>
</file>